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6" r:id="rId12"/>
    <p:sldId id="277" r:id="rId13"/>
    <p:sldId id="278" r:id="rId14"/>
    <p:sldId id="279" r:id="rId15"/>
    <p:sldId id="280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68" r:id="rId25"/>
    <p:sldId id="270" r:id="rId26"/>
    <p:sldId id="271" r:id="rId27"/>
    <p:sldId id="273" r:id="rId28"/>
    <p:sldId id="274" r:id="rId29"/>
    <p:sldId id="275" r:id="rId30"/>
    <p:sldId id="267" r:id="rId31"/>
    <p:sldId id="281" r:id="rId32"/>
    <p:sldId id="282" r:id="rId33"/>
    <p:sldId id="283" r:id="rId34"/>
    <p:sldId id="293" r:id="rId35"/>
    <p:sldId id="294" r:id="rId3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149.3\rmc\Learn%20and%20Serve%20State%20Cluster%20Evaluation\YSA\Reports\2010-2011%20STEMester%20Report\YSA%20Charts%20for%20Repor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149.3\rmc\Learn%20and%20Serve%20State%20Cluster%20Evaluation\YSA\Reports\2010-2011%20STEMester%20Report\YSA%20Charts%20for%20Repo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2453226159230095"/>
          <c:y val="5.5555555555555532E-2"/>
          <c:w val="0.70299693788276452"/>
          <c:h val="0.73492271799358522"/>
        </c:manualLayout>
      </c:layout>
      <c:barChart>
        <c:barDir val="bar"/>
        <c:grouping val="clustered"/>
        <c:ser>
          <c:idx val="0"/>
          <c:order val="0"/>
          <c:dLbls>
            <c:dLblPos val="inEnd"/>
            <c:showVal val="1"/>
          </c:dLbls>
          <c:cat>
            <c:strRef>
              <c:f>Sheet1!$B$7:$B$15</c:f>
              <c:strCache>
                <c:ptCount val="9"/>
                <c:pt idx="0">
                  <c:v>Tutoring skills</c:v>
                </c:pt>
                <c:pt idx="1">
                  <c:v>Job skills</c:v>
                </c:pt>
                <c:pt idx="2">
                  <c:v>Career awareness</c:v>
                </c:pt>
                <c:pt idx="3">
                  <c:v>Work experience</c:v>
                </c:pt>
                <c:pt idx="4">
                  <c:v>Science skills</c:v>
                </c:pt>
                <c:pt idx="5">
                  <c:v>Math skills</c:v>
                </c:pt>
                <c:pt idx="6">
                  <c:v>Reading skills</c:v>
                </c:pt>
                <c:pt idx="7">
                  <c:v>Computer skills</c:v>
                </c:pt>
                <c:pt idx="8">
                  <c:v>Writing skills</c:v>
                </c:pt>
              </c:strCache>
            </c:strRef>
          </c:cat>
          <c:val>
            <c:numRef>
              <c:f>Sheet1!$C$7:$C$15</c:f>
              <c:numCache>
                <c:formatCode>General</c:formatCode>
                <c:ptCount val="9"/>
                <c:pt idx="0">
                  <c:v>32</c:v>
                </c:pt>
                <c:pt idx="1">
                  <c:v>80</c:v>
                </c:pt>
                <c:pt idx="2">
                  <c:v>87</c:v>
                </c:pt>
                <c:pt idx="3">
                  <c:v>101</c:v>
                </c:pt>
                <c:pt idx="4">
                  <c:v>105</c:v>
                </c:pt>
                <c:pt idx="5">
                  <c:v>123</c:v>
                </c:pt>
                <c:pt idx="6">
                  <c:v>133</c:v>
                </c:pt>
                <c:pt idx="7">
                  <c:v>135</c:v>
                </c:pt>
                <c:pt idx="8">
                  <c:v>138</c:v>
                </c:pt>
              </c:numCache>
            </c:numRef>
          </c:val>
        </c:ser>
        <c:dLbls>
          <c:showVal val="1"/>
        </c:dLbls>
        <c:axId val="76280960"/>
        <c:axId val="76282496"/>
      </c:barChart>
      <c:catAx>
        <c:axId val="76280960"/>
        <c:scaling>
          <c:orientation val="minMax"/>
        </c:scaling>
        <c:axPos val="l"/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76282496"/>
        <c:crosses val="autoZero"/>
        <c:auto val="1"/>
        <c:lblAlgn val="ctr"/>
        <c:lblOffset val="100"/>
      </c:catAx>
      <c:valAx>
        <c:axId val="76282496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Number of Respondents</a:t>
                </a:r>
              </a:p>
            </c:rich>
          </c:tx>
          <c:layout/>
        </c:title>
        <c:numFmt formatCode="General" sourceLinked="1"/>
        <c:tickLblPos val="nextTo"/>
        <c:crossAx val="76280960"/>
        <c:crosses val="autoZero"/>
        <c:crossBetween val="between"/>
      </c:valAx>
    </c:plotArea>
    <c:plotVisOnly val="1"/>
    <c:dispBlanksAs val="gap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bar"/>
        <c:grouping val="clustered"/>
        <c:ser>
          <c:idx val="0"/>
          <c:order val="0"/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Pos val="inEnd"/>
            <c:showVal val="1"/>
          </c:dLbls>
          <c:cat>
            <c:strRef>
              <c:f>'[YSA Charts for Report.xlsx]Sheet1'!$A$121:$A$129</c:f>
              <c:strCache>
                <c:ptCount val="9"/>
                <c:pt idx="0">
                  <c:v>Tutoring</c:v>
                </c:pt>
                <c:pt idx="1">
                  <c:v>Career Awareness</c:v>
                </c:pt>
                <c:pt idx="2">
                  <c:v>Work Experience</c:v>
                </c:pt>
                <c:pt idx="3">
                  <c:v>Computer</c:v>
                </c:pt>
                <c:pt idx="4">
                  <c:v>Job</c:v>
                </c:pt>
                <c:pt idx="5">
                  <c:v>Reading</c:v>
                </c:pt>
                <c:pt idx="6">
                  <c:v>Writing</c:v>
                </c:pt>
                <c:pt idx="7">
                  <c:v>Math</c:v>
                </c:pt>
                <c:pt idx="8">
                  <c:v>Science</c:v>
                </c:pt>
              </c:strCache>
            </c:strRef>
          </c:cat>
          <c:val>
            <c:numRef>
              <c:f>'[YSA Charts for Report.xlsx]Sheet1'!$B$121:$B$129</c:f>
              <c:numCache>
                <c:formatCode>General</c:formatCode>
                <c:ptCount val="9"/>
                <c:pt idx="0">
                  <c:v>9.2000000000000011</c:v>
                </c:pt>
                <c:pt idx="1">
                  <c:v>18.899999999999999</c:v>
                </c:pt>
                <c:pt idx="2">
                  <c:v>26.5</c:v>
                </c:pt>
                <c:pt idx="3">
                  <c:v>29.5</c:v>
                </c:pt>
                <c:pt idx="4">
                  <c:v>31.8</c:v>
                </c:pt>
                <c:pt idx="5">
                  <c:v>34.300000000000004</c:v>
                </c:pt>
                <c:pt idx="6">
                  <c:v>34.6</c:v>
                </c:pt>
                <c:pt idx="7">
                  <c:v>40.6</c:v>
                </c:pt>
                <c:pt idx="8">
                  <c:v>44.3</c:v>
                </c:pt>
              </c:numCache>
            </c:numRef>
          </c:val>
        </c:ser>
        <c:axId val="79648640"/>
        <c:axId val="79654912"/>
      </c:barChart>
      <c:catAx>
        <c:axId val="79648640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Skills</a:t>
                </a:r>
              </a:p>
            </c:rich>
          </c:tx>
          <c:layout/>
        </c:title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79654912"/>
        <c:crosses val="autoZero"/>
        <c:auto val="1"/>
        <c:lblAlgn val="ctr"/>
        <c:lblOffset val="100"/>
      </c:catAx>
      <c:valAx>
        <c:axId val="79654912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Percentage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79648640"/>
        <c:crosses val="autoZero"/>
        <c:crossBetween val="between"/>
      </c:valAx>
    </c:plotArea>
    <c:plotVisOnly val="1"/>
    <c:dispBlanksAs val="gap"/>
  </c:chart>
  <c:spPr>
    <a:ln>
      <a:noFill/>
    </a:ln>
  </c:spPr>
  <c:txPr>
    <a:bodyPr/>
    <a:lstStyle/>
    <a:p>
      <a:pPr>
        <a:defRPr sz="9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bar"/>
        <c:grouping val="clustered"/>
        <c:ser>
          <c:idx val="0"/>
          <c:order val="0"/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Pos val="inEnd"/>
            <c:showVal val="1"/>
          </c:dLbls>
          <c:cat>
            <c:strRef>
              <c:f>'[YSA Charts for Report.xlsx]Sheet1'!$A$121:$A$129</c:f>
              <c:strCache>
                <c:ptCount val="9"/>
                <c:pt idx="0">
                  <c:v>Tutoring</c:v>
                </c:pt>
                <c:pt idx="1">
                  <c:v>Career Awareness</c:v>
                </c:pt>
                <c:pt idx="2">
                  <c:v>Work Experience</c:v>
                </c:pt>
                <c:pt idx="3">
                  <c:v>Computer</c:v>
                </c:pt>
                <c:pt idx="4">
                  <c:v>Job</c:v>
                </c:pt>
                <c:pt idx="5">
                  <c:v>Reading</c:v>
                </c:pt>
                <c:pt idx="6">
                  <c:v>Writing</c:v>
                </c:pt>
                <c:pt idx="7">
                  <c:v>Math</c:v>
                </c:pt>
                <c:pt idx="8">
                  <c:v>Science</c:v>
                </c:pt>
              </c:strCache>
            </c:strRef>
          </c:cat>
          <c:val>
            <c:numRef>
              <c:f>'[YSA Charts for Report.xlsx]Sheet1'!$B$121:$B$129</c:f>
              <c:numCache>
                <c:formatCode>General</c:formatCode>
                <c:ptCount val="9"/>
                <c:pt idx="0">
                  <c:v>9.2000000000000011</c:v>
                </c:pt>
                <c:pt idx="1">
                  <c:v>18.899999999999999</c:v>
                </c:pt>
                <c:pt idx="2">
                  <c:v>26.5</c:v>
                </c:pt>
                <c:pt idx="3">
                  <c:v>29.5</c:v>
                </c:pt>
                <c:pt idx="4">
                  <c:v>31.8</c:v>
                </c:pt>
                <c:pt idx="5">
                  <c:v>34.300000000000004</c:v>
                </c:pt>
                <c:pt idx="6">
                  <c:v>34.6</c:v>
                </c:pt>
                <c:pt idx="7">
                  <c:v>40.6</c:v>
                </c:pt>
                <c:pt idx="8">
                  <c:v>44.3</c:v>
                </c:pt>
              </c:numCache>
            </c:numRef>
          </c:val>
        </c:ser>
        <c:axId val="82321408"/>
        <c:axId val="82323328"/>
      </c:barChart>
      <c:catAx>
        <c:axId val="8232140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Skills</a:t>
                </a:r>
              </a:p>
            </c:rich>
          </c:tx>
          <c:layout/>
        </c:title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82323328"/>
        <c:crosses val="autoZero"/>
        <c:auto val="1"/>
        <c:lblAlgn val="ctr"/>
        <c:lblOffset val="100"/>
      </c:catAx>
      <c:valAx>
        <c:axId val="82323328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Percentage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2321408"/>
        <c:crosses val="autoZero"/>
        <c:crossBetween val="between"/>
      </c:valAx>
    </c:plotArea>
    <c:plotVisOnly val="1"/>
    <c:dispBlanksAs val="gap"/>
  </c:chart>
  <c:spPr>
    <a:ln>
      <a:noFill/>
    </a:ln>
  </c:spPr>
  <c:txPr>
    <a:bodyPr/>
    <a:lstStyle/>
    <a:p>
      <a:pPr>
        <a:defRPr sz="9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3B36FAC-37C6-467C-8B41-58CCA2F9FE05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2968C1A-2F18-44AF-B9E3-FCE1B2BEB7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1919111-3729-4A21-9D26-F8EF1FBE3147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>
              <a:cs typeface="Arial" charset="0"/>
            </a:endParaRPr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cs typeface="Arial" charset="0"/>
            </a:endParaRPr>
          </a:p>
        </p:txBody>
      </p:sp>
      <p:sp>
        <p:nvSpPr>
          <p:cNvPr id="30725" name="Header Placeholder 5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A375086-BC31-44B1-A877-2F733EAC133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>
              <a:cs typeface="Arial" charset="0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Arial" charset="0"/>
              </a:rPr>
              <a:t>June 17-18, 2010</a:t>
            </a:r>
          </a:p>
        </p:txBody>
      </p:sp>
      <p:sp>
        <p:nvSpPr>
          <p:cNvPr id="32773" name="Header Placeholder 5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cs typeface="Arial" charset="0"/>
              </a:rPr>
              <a:t>Camp Fire Patuxent S-L Seminar                                                       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8668228-531B-43F7-BD5F-996FC383279C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>
              <a:cs typeface="Arial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cs typeface="Arial" charset="0"/>
            </a:endParaRPr>
          </a:p>
        </p:txBody>
      </p:sp>
      <p:sp>
        <p:nvSpPr>
          <p:cNvPr id="34821" name="Header Placeholder 5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CB072B6-CDE2-41AF-9A26-D7C2031C2C11}" type="slidenum">
              <a:rPr lang="en-US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cs typeface="Arial" charset="0"/>
            </a:endParaRPr>
          </a:p>
        </p:txBody>
      </p:sp>
      <p:sp>
        <p:nvSpPr>
          <p:cNvPr id="36869" name="Header Placeholder 5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CCCE7-70D7-4D4F-9A8C-ED507F6BFAE6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7C595-A25D-4724-BC24-420DE0056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34749-C916-41D7-9AA2-C3888332497D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27259-A82C-4261-8045-88D38295DE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FE877-A955-4EC9-A925-B39E96254644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F2784-C734-4100-B87C-F4D3914F3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465FE-ABAE-4BA6-9B86-B2A026675EAB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A208E-FB35-4669-9B3F-9C66BF18B9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EA3B2-5711-4C59-98DF-9A38A17C6724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3E3F4-A808-48CD-BB16-407A4163CF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EE817-A620-4852-8343-46A8E446CA93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77F4F-7442-4ADE-BEB3-C1C58F5314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5FADA-F6A6-410D-A365-083EAF40F858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635DB-BC2E-43CB-BE36-29C21655AA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570EB-5951-4F5F-B160-07719D423AD4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22468-96FE-456D-A59B-43DE093BCC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39F72-3BEB-43F4-BEF9-72A391BD443E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FC525-EF2D-4BF7-A643-F4C9F5662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D33E8-4F04-4289-A298-1CC887169ADC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6E3D3-222F-4AA9-A932-D835C2E55B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E8C26-ED08-4EBC-A12B-8E888EF8208A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7176D-A122-4030-809F-48F13C6202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253148-6D6C-4F16-9D86-3C865D8F0744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0379D57-C3E8-4D1E-9413-754F22180D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sa.org/resource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billig@rmcdenver.com" TargetMode="External"/><Relationship Id="rId2" Type="http://schemas.openxmlformats.org/officeDocument/2006/relationships/hyperlink" Target="mailto:pbaumann@ecs.or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teri.dary@dpi.state.wi.us" TargetMode="External"/><Relationship Id="rId4" Type="http://schemas.openxmlformats.org/officeDocument/2006/relationships/hyperlink" Target="mailto:sabravanel@ysa.or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33528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cap="small" dirty="0">
                <a:latin typeface="Cambria" pitchFamily="18" charset="0"/>
              </a:rPr>
              <a:t>Learning </a:t>
            </a:r>
            <a:r>
              <a:rPr lang="en-US" b="1" cap="small" dirty="0" smtClean="0">
                <a:latin typeface="Cambria" pitchFamily="18" charset="0"/>
              </a:rPr>
              <a:t>From the Past</a:t>
            </a:r>
            <a:r>
              <a:rPr lang="en-US" b="1" dirty="0">
                <a:latin typeface="Cambria" pitchFamily="18" charset="0"/>
              </a:rPr>
              <a:t>: </a:t>
            </a:r>
            <a:r>
              <a:rPr lang="en-US" b="1" dirty="0" smtClean="0">
                <a:latin typeface="Cambria" pitchFamily="18" charset="0"/>
              </a:rPr>
              <a:t/>
            </a:r>
            <a:br>
              <a:rPr lang="en-US" b="1" dirty="0" smtClean="0">
                <a:latin typeface="Cambria" pitchFamily="18" charset="0"/>
              </a:rPr>
            </a:br>
            <a:r>
              <a:rPr lang="en-US" sz="3100" dirty="0" smtClean="0">
                <a:latin typeface="Cambria" pitchFamily="18" charset="0"/>
              </a:rPr>
              <a:t>Using </a:t>
            </a:r>
            <a:r>
              <a:rPr lang="en-US" sz="3100" dirty="0">
                <a:latin typeface="Cambria" pitchFamily="18" charset="0"/>
              </a:rPr>
              <a:t>the 2009 Learn and Serve cluster evaluation to develop the field’s understanding of service-learning implementation and outcomes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657600"/>
            <a:ext cx="6400800" cy="2514600"/>
          </a:xfrm>
        </p:spPr>
        <p:txBody>
          <a:bodyPr rtlCol="0">
            <a:normAutofit fontScale="4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Paul Baumann, Ph.D.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Director, National Center for Learning and Citizenship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Shelley Billig, Ph.D.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Vice President, RMC Research Corporation, Denver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Susan Abravanel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Vice President of Education, Youth Service America (YSA)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Teri Dary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Co-Chair, National Coalition for Academic Service-Learning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1"/>
                </a:solidFill>
              </a:rPr>
              <a:t>2012 IARSLCE Annual Conference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1"/>
                </a:solidFill>
              </a:rPr>
              <a:t>Baltimore, MD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1"/>
                </a:solidFill>
              </a:rPr>
              <a:t>September 25, 2012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4339" name="Picture 3" descr="NCLC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505200"/>
            <a:ext cx="175260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RMC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495800"/>
            <a:ext cx="1320800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YSA log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3124200"/>
            <a:ext cx="21034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7" descr="NCASL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4953000"/>
            <a:ext cx="21336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cap="small" dirty="0" smtClean="0">
                <a:latin typeface="Cambria" pitchFamily="18" charset="0"/>
              </a:rPr>
              <a:t>Schools of Success Findings</a:t>
            </a:r>
            <a:endParaRPr lang="en-US" b="1" cap="small" dirty="0">
              <a:latin typeface="Cambria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2286000"/>
          <a:ext cx="8381998" cy="40043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045880"/>
                <a:gridCol w="1668059"/>
                <a:gridCol w="1668059"/>
              </a:tblGrid>
              <a:tr h="7672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Service-Learning Quality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Mean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SD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624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Link to Curriculum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3.40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.45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624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Partnerships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3.23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.50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624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Meaningful Service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3.54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.46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624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Youth Voice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3.33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.61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624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Respect for Diversity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3.25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.63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624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Reflection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3.20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.47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624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Progress Monitoring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3.08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.34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3592" name="Rectangle 1"/>
          <p:cNvSpPr>
            <a:spLocks noChangeArrowheads="1"/>
          </p:cNvSpPr>
          <p:nvPr/>
        </p:nvSpPr>
        <p:spPr bwMode="auto">
          <a:xfrm>
            <a:off x="152400" y="1041400"/>
            <a:ext cx="8991600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>
                <a:solidFill>
                  <a:srgbClr val="666699"/>
                </a:solidFill>
                <a:latin typeface="Cambria" pitchFamily="18" charset="0"/>
                <a:ea typeface="Times New Roman" pitchFamily="18" charset="0"/>
                <a:cs typeface="Calibri" pitchFamily="34" charset="0"/>
              </a:rPr>
              <a:t>Teacher Perceptions of Service-Learning Quality in Their Classrooms (</a:t>
            </a:r>
            <a:r>
              <a:rPr lang="en-US" sz="2800" b="1" i="1">
                <a:solidFill>
                  <a:srgbClr val="666699"/>
                </a:solidFill>
                <a:latin typeface="Cambria" pitchFamily="18" charset="0"/>
                <a:ea typeface="Times New Roman" pitchFamily="18" charset="0"/>
                <a:cs typeface="Calibri" pitchFamily="34" charset="0"/>
              </a:rPr>
              <a:t>N </a:t>
            </a:r>
            <a:r>
              <a:rPr lang="en-US" sz="2800" b="1">
                <a:solidFill>
                  <a:srgbClr val="666699"/>
                </a:solidFill>
                <a:latin typeface="Cambria" pitchFamily="18" charset="0"/>
                <a:ea typeface="Times New Roman" pitchFamily="18" charset="0"/>
                <a:cs typeface="Calibri" pitchFamily="34" charset="0"/>
              </a:rPr>
              <a:t>= 6)</a:t>
            </a:r>
            <a:endParaRPr lang="en-US" sz="2800">
              <a:latin typeface="Cambria" pitchFamily="18" charset="0"/>
              <a:ea typeface="Times New Roman" pitchFamily="18" charset="0"/>
              <a:cs typeface="Calibri" pitchFamily="34" charset="0"/>
            </a:endParaRPr>
          </a:p>
          <a:p>
            <a:pPr eaLnBrk="0" hangingPunct="0"/>
            <a:r>
              <a:rPr lang="en-US">
                <a:ea typeface="Times New Roman" pitchFamily="18" charset="0"/>
                <a:cs typeface="Calibri" pitchFamily="34" charset="0"/>
              </a:rPr>
              <a:t/>
            </a:r>
            <a:br>
              <a:rPr lang="en-US">
                <a:ea typeface="Times New Roman" pitchFamily="18" charset="0"/>
                <a:cs typeface="Calibri" pitchFamily="34" charset="0"/>
              </a:rPr>
            </a:br>
            <a:endParaRPr lang="en-US"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23593" name="Rectangle 2"/>
          <p:cNvSpPr>
            <a:spLocks noChangeArrowheads="1"/>
          </p:cNvSpPr>
          <p:nvPr/>
        </p:nvSpPr>
        <p:spPr bwMode="auto">
          <a:xfrm>
            <a:off x="3138488" y="2057400"/>
            <a:ext cx="3017837" cy="952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cap="small" dirty="0" smtClean="0">
                <a:latin typeface="Cambria" pitchFamily="18" charset="0"/>
              </a:rPr>
              <a:t>Student ratings of quality</a:t>
            </a:r>
            <a:endParaRPr lang="en-US" b="1" cap="small" dirty="0">
              <a:latin typeface="Cambria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838200"/>
          <a:ext cx="8686799" cy="556259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317278"/>
                <a:gridCol w="779376"/>
                <a:gridCol w="974220"/>
                <a:gridCol w="615925"/>
              </a:tblGrid>
              <a:tr h="3272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Service-Learning Quality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Mean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SD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272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Overall quality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285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3.02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.57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72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 feel that my service-learning activities were meaningful.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253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3.13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.68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54423">
                <a:tc>
                  <a:txBody>
                    <a:bodyPr/>
                    <a:lstStyle/>
                    <a:p>
                      <a:pPr marL="79375" marR="0" indent="-7937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My teacher made sure we linked service-learning activities to classroom subjects such as English, math, and/or science.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256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3.18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.72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54423">
                <a:tc>
                  <a:txBody>
                    <a:bodyPr/>
                    <a:lstStyle/>
                    <a:p>
                      <a:pPr marL="79375" marR="0" indent="-7937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The skills that I learned from my service-learning activities will be useful to me in the future.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246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3.11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.75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72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My service-learning activities were important to me.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248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3.02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.74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72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 helped make decisions about my service-learning activities.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255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3.02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.70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544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 helped come up with ideas for my service-learning activities.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261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3.00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.80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54423">
                <a:tc>
                  <a:txBody>
                    <a:bodyPr/>
                    <a:lstStyle/>
                    <a:p>
                      <a:pPr marL="79375" marR="0" indent="-7937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During my service-learning activities, we were expected to show respect for other people’s opinions.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255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3.22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.68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54423">
                <a:tc>
                  <a:txBody>
                    <a:bodyPr/>
                    <a:lstStyle/>
                    <a:p>
                      <a:pPr marL="79375" marR="0" indent="-7937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My class was asked to identify specific things we had learned during our service-learning activities.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241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3.00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.74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54423">
                <a:tc>
                  <a:txBody>
                    <a:bodyPr/>
                    <a:lstStyle/>
                    <a:p>
                      <a:pPr marL="79375" marR="0" indent="-7937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My class talked about several different ways to solve neighborhood or community problems.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237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2.85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.90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52400"/>
          <a:ext cx="8915401" cy="6248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51739"/>
                <a:gridCol w="694943"/>
                <a:gridCol w="1392147"/>
                <a:gridCol w="653063"/>
                <a:gridCol w="1395543"/>
                <a:gridCol w="1527966"/>
              </a:tblGrid>
              <a:tr h="10458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r>
                        <a:rPr lang="en-US" sz="2400" b="1" dirty="0" smtClean="0">
                          <a:effectLst/>
                        </a:rPr>
                        <a:t>IMPACTS</a:t>
                      </a:r>
                      <a:endParaRPr lang="en-US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Service-Learning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Comparison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6200" algn="dec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6845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Postsurvey</a:t>
                      </a:r>
                      <a:endParaRPr lang="en-US" sz="18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Mean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Postsurvey</a:t>
                      </a:r>
                      <a:endParaRPr lang="en-US" sz="18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Mean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6200" algn="dec"/>
                        </a:tabLst>
                      </a:pPr>
                      <a:r>
                        <a:rPr lang="en-US" sz="2000" dirty="0">
                          <a:effectLst/>
                        </a:rPr>
                        <a:t>Significance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535309">
                <a:tc>
                  <a:txBody>
                    <a:bodyPr/>
                    <a:lstStyle/>
                    <a:p>
                      <a:pPr marL="11874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Academic Engagement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311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2.87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54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2.84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62890" algn="dec"/>
                        </a:tabLst>
                      </a:pPr>
                      <a:r>
                        <a:rPr lang="en-US" sz="2400">
                          <a:effectLst/>
                        </a:rPr>
                        <a:t>.673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2075">
                <a:tc>
                  <a:txBody>
                    <a:bodyPr/>
                    <a:lstStyle/>
                    <a:p>
                      <a:pPr marL="127635" marR="0" indent="-1143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Academic Competence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311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3.46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54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3.50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62890" algn="dec"/>
                        </a:tabLst>
                      </a:pPr>
                      <a:r>
                        <a:rPr lang="en-US" sz="2400">
                          <a:effectLst/>
                        </a:rPr>
                        <a:t>.533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20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Aspirations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299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3.62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54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3.74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62890" algn="dec"/>
                        </a:tabLst>
                      </a:pPr>
                      <a:r>
                        <a:rPr lang="en-US" sz="2400">
                          <a:effectLst/>
                        </a:rPr>
                        <a:t>.104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2075">
                <a:tc>
                  <a:txBody>
                    <a:bodyPr/>
                    <a:lstStyle/>
                    <a:p>
                      <a:pPr marL="127635" marR="0" indent="-1143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21st Century Skills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303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3.11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54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3.08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62890" algn="dec"/>
                        </a:tabLst>
                      </a:pPr>
                      <a:r>
                        <a:rPr lang="en-US" sz="2400">
                          <a:effectLst/>
                        </a:rPr>
                        <a:t>.603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12717">
                <a:tc>
                  <a:txBody>
                    <a:bodyPr/>
                    <a:lstStyle/>
                    <a:p>
                      <a:pPr marL="92710" marR="0" indent="-9271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Community Engagement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286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2.62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51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2.58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62890" algn="dec"/>
                        </a:tabLst>
                      </a:pPr>
                      <a:r>
                        <a:rPr lang="en-US" sz="2400">
                          <a:effectLst/>
                        </a:rPr>
                        <a:t>.523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12717">
                <a:tc>
                  <a:txBody>
                    <a:bodyPr/>
                    <a:lstStyle/>
                    <a:p>
                      <a:pPr marL="92710" marR="0" indent="-9271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STEM Content Area Interest and Abilities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292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2.95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53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2.94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62890" algn="dec"/>
                        </a:tabLst>
                      </a:pPr>
                      <a:r>
                        <a:rPr lang="en-US" sz="2400" dirty="0">
                          <a:effectLst/>
                        </a:rPr>
                        <a:t>.894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1071">
                <a:tc>
                  <a:txBody>
                    <a:bodyPr/>
                    <a:lstStyle/>
                    <a:p>
                      <a:pPr marL="92710" marR="0" indent="-9271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STEM Career Interest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274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2.72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52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2.67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62890" algn="dec"/>
                        </a:tabLst>
                      </a:pPr>
                      <a:r>
                        <a:rPr lang="en-US" sz="2400" dirty="0">
                          <a:effectLst/>
                        </a:rPr>
                        <a:t>.633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cap="small" dirty="0" smtClean="0">
                <a:latin typeface="Cambria" pitchFamily="18" charset="0"/>
              </a:rPr>
              <a:t>Teacher Perception of Impacts</a:t>
            </a:r>
            <a:endParaRPr lang="en-US" b="1" cap="small" dirty="0">
              <a:latin typeface="Cambria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304800" y="1066800"/>
          <a:ext cx="8534399" cy="56540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163255"/>
                <a:gridCol w="823168"/>
                <a:gridCol w="912934"/>
                <a:gridCol w="635042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Impact area: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Mean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9400">
                <a:tc>
                  <a:txBody>
                    <a:bodyPr/>
                    <a:lstStyle/>
                    <a:p>
                      <a:pPr marL="12763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Improvement in academic performance.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3.17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.41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9400">
                <a:tc>
                  <a:txBody>
                    <a:bodyPr/>
                    <a:lstStyle/>
                    <a:p>
                      <a:pPr marL="12763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Increased engagement in school.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3.17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.75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9400">
                <a:tc>
                  <a:txBody>
                    <a:bodyPr/>
                    <a:lstStyle/>
                    <a:p>
                      <a:pPr marL="12763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Improved school attendance.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3.00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.63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9400">
                <a:tc>
                  <a:txBody>
                    <a:bodyPr/>
                    <a:lstStyle/>
                    <a:p>
                      <a:pPr marL="12763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Improved social skills.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3.33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.52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9400">
                <a:tc>
                  <a:txBody>
                    <a:bodyPr/>
                    <a:lstStyle/>
                    <a:p>
                      <a:pPr marL="12763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Increased awareness of community issues.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3.40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.55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9400">
                <a:tc>
                  <a:txBody>
                    <a:bodyPr/>
                    <a:lstStyle/>
                    <a:p>
                      <a:pPr marL="12763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Increased sense of belonging to the community.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3.33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.52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58800">
                <a:tc>
                  <a:txBody>
                    <a:bodyPr/>
                    <a:lstStyle/>
                    <a:p>
                      <a:pPr marL="12763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Increased commitment to working on social or community problems.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3.40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.55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9400">
                <a:tc>
                  <a:txBody>
                    <a:bodyPr/>
                    <a:lstStyle/>
                    <a:p>
                      <a:pPr marL="12763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Increased belief that they can make a difference.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3.20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.84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9400">
                <a:tc>
                  <a:txBody>
                    <a:bodyPr/>
                    <a:lstStyle/>
                    <a:p>
                      <a:pPr marL="12763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Increased ability to work with others with diverse backgrounds.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3.33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.52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9400">
                <a:tc>
                  <a:txBody>
                    <a:bodyPr/>
                    <a:lstStyle/>
                    <a:p>
                      <a:pPr marL="12763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Increased respect for others.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3.33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.52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9400">
                <a:tc>
                  <a:txBody>
                    <a:bodyPr/>
                    <a:lstStyle/>
                    <a:p>
                      <a:pPr marL="12763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Increased empathy and desire to help.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3.40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.55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9400">
                <a:tc>
                  <a:txBody>
                    <a:bodyPr/>
                    <a:lstStyle/>
                    <a:p>
                      <a:pPr marL="12763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Increased problem-solving skills.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3.33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.52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9400">
                <a:tc>
                  <a:txBody>
                    <a:bodyPr/>
                    <a:lstStyle/>
                    <a:p>
                      <a:pPr marL="12763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Increased leadership skills.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3.17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.75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9400">
                <a:tc>
                  <a:txBody>
                    <a:bodyPr/>
                    <a:lstStyle/>
                    <a:p>
                      <a:pPr marL="12763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Increased ability to collaborate with others.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3.40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.55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9400">
                <a:tc>
                  <a:txBody>
                    <a:bodyPr/>
                    <a:lstStyle/>
                    <a:p>
                      <a:pPr marL="12763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Improved ability to express ideas.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3.40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.55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9400">
                <a:tc>
                  <a:txBody>
                    <a:bodyPr/>
                    <a:lstStyle/>
                    <a:p>
                      <a:pPr marL="12763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Improved career skills.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3.40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.55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cap="small" dirty="0" smtClean="0">
                <a:latin typeface="Cambria" pitchFamily="18" charset="0"/>
              </a:rPr>
              <a:t>Student Perceptions of Skills Acquired</a:t>
            </a:r>
            <a:br>
              <a:rPr lang="en-US" sz="3600" b="1" cap="small" dirty="0" smtClean="0">
                <a:latin typeface="Cambria" pitchFamily="18" charset="0"/>
              </a:rPr>
            </a:br>
            <a:r>
              <a:rPr lang="en-US" sz="3600" i="1" cap="small" dirty="0" smtClean="0">
                <a:latin typeface="Cambria" pitchFamily="18" charset="0"/>
              </a:rPr>
              <a:t>N</a:t>
            </a:r>
            <a:r>
              <a:rPr lang="en-US" sz="3600" cap="small" dirty="0" smtClean="0">
                <a:latin typeface="Cambria" pitchFamily="18" charset="0"/>
              </a:rPr>
              <a:t>=319</a:t>
            </a:r>
            <a:endParaRPr lang="en-US" sz="3600" cap="small" dirty="0">
              <a:latin typeface="Cambria" pitchFamily="18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5548313"/>
            <a:ext cx="89154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 b="1">
                <a:solidFill>
                  <a:srgbClr val="6666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Student Perceptions of Skills Acquired Through </a:t>
            </a:r>
            <a:endParaRPr lang="en-US" sz="2000">
              <a:ea typeface="Times New Roman" pitchFamily="18" charset="0"/>
              <a:cs typeface="Calibri" pitchFamily="34" charset="0"/>
            </a:endParaRPr>
          </a:p>
          <a:p>
            <a:pPr eaLnBrk="0" hangingPunct="0"/>
            <a:r>
              <a:rPr lang="en-US" sz="2000" b="1">
                <a:solidFill>
                  <a:srgbClr val="6666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Participation in Service-Learning (</a:t>
            </a:r>
            <a:r>
              <a:rPr lang="en-US" sz="2000" b="1" i="1">
                <a:solidFill>
                  <a:srgbClr val="6666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N</a:t>
            </a:r>
            <a:r>
              <a:rPr lang="en-US" sz="2000" b="1">
                <a:solidFill>
                  <a:srgbClr val="6666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= 319)</a:t>
            </a:r>
            <a:endParaRPr lang="en-US" sz="2000"/>
          </a:p>
          <a:p>
            <a:pPr eaLnBrk="0" hangingPunct="0"/>
            <a:endParaRPr lang="en-US"/>
          </a:p>
        </p:txBody>
      </p:sp>
      <p:graphicFrame>
        <p:nvGraphicFramePr>
          <p:cNvPr id="4" name="Chart 3"/>
          <p:cNvGraphicFramePr/>
          <p:nvPr/>
        </p:nvGraphicFramePr>
        <p:xfrm>
          <a:off x="342900" y="1362456"/>
          <a:ext cx="8458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cap="small" dirty="0" smtClean="0">
                <a:latin typeface="Cambria" pitchFamily="18" charset="0"/>
              </a:rPr>
              <a:t>Moderators of Outcome</a:t>
            </a:r>
            <a:endParaRPr lang="en-US" b="1" cap="small" dirty="0">
              <a:latin typeface="Cambria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54013" y="1143000"/>
          <a:ext cx="8409431" cy="487679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61135"/>
                <a:gridCol w="2473362"/>
                <a:gridCol w="1207935"/>
                <a:gridCol w="1143000"/>
                <a:gridCol w="1523999"/>
              </a:tblGrid>
              <a:tr h="67002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Moderator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Outcomes Moderated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df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Significance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340058">
                <a:tc>
                  <a:txBody>
                    <a:bodyPr/>
                    <a:lstStyle/>
                    <a:p>
                      <a:pPr marL="10985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Student Ratings of Program Quality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1440" marR="0" indent="-914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Academic Engagement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1, 278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43510" algn="dec"/>
                        </a:tabLst>
                      </a:pPr>
                      <a:r>
                        <a:rPr lang="en-US" sz="2400">
                          <a:effectLst/>
                        </a:rPr>
                        <a:t>12.309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.001**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55571">
                <a:tc>
                  <a:txBody>
                    <a:bodyPr/>
                    <a:lstStyle/>
                    <a:p>
                      <a:pPr marL="10985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317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Academic Competence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1, 278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43510" algn="dec"/>
                        </a:tabLst>
                      </a:pPr>
                      <a:r>
                        <a:rPr lang="en-US" sz="2400" dirty="0">
                          <a:effectLst/>
                        </a:rPr>
                        <a:t>12.934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.000**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55571">
                <a:tc>
                  <a:txBody>
                    <a:bodyPr/>
                    <a:lstStyle/>
                    <a:p>
                      <a:pPr marL="10985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317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21st Century Skills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1, 273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43510" algn="dec"/>
                        </a:tabLst>
                      </a:pPr>
                      <a:r>
                        <a:rPr lang="en-US" sz="2400" dirty="0">
                          <a:effectLst/>
                        </a:rPr>
                        <a:t>7.047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.008**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55571">
                <a:tc>
                  <a:txBody>
                    <a:bodyPr/>
                    <a:lstStyle/>
                    <a:p>
                      <a:pPr marL="10985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68580" marR="0" indent="-6540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Community Engagement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1, 264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43510" algn="dec"/>
                        </a:tabLst>
                      </a:pPr>
                      <a:r>
                        <a:rPr lang="en-US" sz="2400" dirty="0">
                          <a:effectLst/>
                        </a:rPr>
                        <a:t>5.163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.024*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8712" name="Rectangle 1"/>
          <p:cNvSpPr>
            <a:spLocks noChangeArrowheads="1"/>
          </p:cNvSpPr>
          <p:nvPr/>
        </p:nvSpPr>
        <p:spPr bwMode="auto">
          <a:xfrm>
            <a:off x="381000" y="6019800"/>
            <a:ext cx="83820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142875" algn="dec"/>
              </a:tabLst>
            </a:pPr>
            <a:endParaRPr lang="en-US" sz="2000"/>
          </a:p>
          <a:p>
            <a:pPr eaLnBrk="0" hangingPunct="0">
              <a:tabLst>
                <a:tab pos="142875" algn="dec"/>
              </a:tabLst>
            </a:pPr>
            <a:r>
              <a:rPr lang="en-US" sz="2000">
                <a:latin typeface="Calibri" pitchFamily="34" charset="0"/>
                <a:ea typeface="Times New Roman" pitchFamily="18" charset="0"/>
                <a:cs typeface="Calibri" pitchFamily="34" charset="0"/>
              </a:rPr>
              <a:t>*</a:t>
            </a:r>
            <a:r>
              <a:rPr lang="en-US" sz="2000" i="1">
                <a:latin typeface="Calibri" pitchFamily="34" charset="0"/>
                <a:ea typeface="Times New Roman" pitchFamily="18" charset="0"/>
                <a:cs typeface="Calibri" pitchFamily="34" charset="0"/>
              </a:rPr>
              <a:t>p</a:t>
            </a:r>
            <a:r>
              <a:rPr lang="en-US" sz="2000"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en-US" sz="2000" u="sng">
                <a:latin typeface="Calibri" pitchFamily="34" charset="0"/>
                <a:ea typeface="Times New Roman" pitchFamily="18" charset="0"/>
                <a:cs typeface="Calibri" pitchFamily="34" charset="0"/>
              </a:rPr>
              <a:t>&lt;</a:t>
            </a:r>
            <a:r>
              <a:rPr lang="en-US" sz="2000">
                <a:latin typeface="Calibri" pitchFamily="34" charset="0"/>
                <a:ea typeface="Times New Roman" pitchFamily="18" charset="0"/>
                <a:cs typeface="Calibri" pitchFamily="34" charset="0"/>
              </a:rPr>
              <a:t> .05, **</a:t>
            </a:r>
            <a:r>
              <a:rPr lang="en-US" sz="2000" i="1">
                <a:latin typeface="Calibri" pitchFamily="34" charset="0"/>
                <a:ea typeface="Times New Roman" pitchFamily="18" charset="0"/>
                <a:cs typeface="Calibri" pitchFamily="34" charset="0"/>
              </a:rPr>
              <a:t>p</a:t>
            </a:r>
            <a:r>
              <a:rPr lang="en-US" sz="2000"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en-US" sz="2000" u="sng">
                <a:latin typeface="Calibri" pitchFamily="34" charset="0"/>
                <a:ea typeface="Times New Roman" pitchFamily="18" charset="0"/>
                <a:cs typeface="Calibri" pitchFamily="34" charset="0"/>
              </a:rPr>
              <a:t>&lt;</a:t>
            </a:r>
            <a:r>
              <a:rPr lang="en-US" sz="2000">
                <a:latin typeface="Calibri" pitchFamily="34" charset="0"/>
                <a:ea typeface="Times New Roman" pitchFamily="18" charset="0"/>
                <a:cs typeface="Calibri" pitchFamily="34" charset="0"/>
              </a:rPr>
              <a:t> .01.</a:t>
            </a:r>
            <a:endParaRPr lang="en-US" sz="2000"/>
          </a:p>
          <a:p>
            <a:pPr eaLnBrk="0" hangingPunct="0">
              <a:tabLst>
                <a:tab pos="142875" algn="dec"/>
              </a:tabLst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Box 9"/>
          <p:cNvSpPr txBox="1">
            <a:spLocks noChangeArrowheads="1"/>
          </p:cNvSpPr>
          <p:nvPr/>
        </p:nvSpPr>
        <p:spPr bwMode="auto">
          <a:xfrm>
            <a:off x="661988" y="2667000"/>
            <a:ext cx="7924800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0663" indent="-220663" fontAlgn="auto">
              <a:spcBef>
                <a:spcPts val="1200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Cambria" pitchFamily="18" charset="0"/>
                <a:cs typeface="+mn-cs"/>
              </a:rPr>
              <a:t>Teachers and classes in middle schools</a:t>
            </a:r>
          </a:p>
          <a:p>
            <a:pPr marL="220663" indent="-220663" fontAlgn="auto">
              <a:spcBef>
                <a:spcPts val="1200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Cambria" pitchFamily="18" charset="0"/>
                <a:cs typeface="+mn-cs"/>
              </a:rPr>
              <a:t>19 states most seriously challenged by HS graduation rates </a:t>
            </a:r>
          </a:p>
          <a:p>
            <a:pPr marL="220663" indent="-220663" fontAlgn="auto">
              <a:spcBef>
                <a:spcPts val="1200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Cambria" pitchFamily="18" charset="0"/>
                <a:cs typeface="+mn-cs"/>
              </a:rPr>
              <a:t>≥50% free/reduced lunch demographic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00088" y="1981200"/>
            <a:ext cx="7924800" cy="579438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latin typeface="Cambria" pitchFamily="18" charset="0"/>
                <a:cs typeface="+mn-cs"/>
              </a:rPr>
              <a:t>Target:</a:t>
            </a:r>
            <a:endParaRPr lang="en-US" sz="2800" dirty="0"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29699" name="Picture 5" descr="Learn and Ser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0225" y="5945188"/>
            <a:ext cx="419100" cy="41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9700" name="Picture 6" descr="cnc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943600"/>
            <a:ext cx="936625" cy="415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9701" name="Picture 6" descr="YSA-logo-blue-bot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6008688"/>
            <a:ext cx="9144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cap="small" dirty="0" smtClean="0">
                <a:latin typeface="Cambria" pitchFamily="18" charset="0"/>
              </a:rPr>
              <a:t>YSA STEMester of Service</a:t>
            </a:r>
            <a:endParaRPr lang="en-US" b="1" cap="small" dirty="0">
              <a:latin typeface="Cambr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Box 9"/>
          <p:cNvSpPr txBox="1">
            <a:spLocks noChangeArrowheads="1"/>
          </p:cNvSpPr>
          <p:nvPr/>
        </p:nvSpPr>
        <p:spPr bwMode="auto">
          <a:xfrm>
            <a:off x="661988" y="2667000"/>
            <a:ext cx="79248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0663" indent="-220663" fontAlgn="auto">
              <a:spcBef>
                <a:spcPts val="1200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Cambria" pitchFamily="18" charset="0"/>
                <a:cs typeface="+mn-cs"/>
              </a:rPr>
              <a:t>Training and resources</a:t>
            </a:r>
          </a:p>
          <a:p>
            <a:pPr marL="220663" indent="-220663" fontAlgn="auto">
              <a:spcBef>
                <a:spcPts val="1200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Cambria" pitchFamily="18" charset="0"/>
                <a:cs typeface="+mn-cs"/>
              </a:rPr>
              <a:t>Unique partnership opportunities</a:t>
            </a:r>
          </a:p>
          <a:p>
            <a:pPr marL="220663" indent="-220663" fontAlgn="auto">
              <a:spcBef>
                <a:spcPts val="1200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Cambria" pitchFamily="18" charset="0"/>
                <a:cs typeface="+mn-cs"/>
              </a:rPr>
              <a:t>Ongoing personalized consultation</a:t>
            </a:r>
          </a:p>
          <a:p>
            <a:pPr marL="220663" indent="-220663" fontAlgn="auto">
              <a:spcBef>
                <a:spcPts val="1200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Cambria" pitchFamily="18" charset="0"/>
                <a:cs typeface="+mn-cs"/>
              </a:rPr>
              <a:t>Networking</a:t>
            </a:r>
          </a:p>
          <a:p>
            <a:pPr marL="220663" indent="-220663" fontAlgn="auto">
              <a:spcBef>
                <a:spcPts val="1200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Cambria" pitchFamily="18" charset="0"/>
                <a:cs typeface="+mn-cs"/>
              </a:rPr>
              <a:t>Rigorous evaluation component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33400" y="808038"/>
            <a:ext cx="7924800" cy="579437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1" cap="small" dirty="0">
                <a:latin typeface="Cambria" pitchFamily="18" charset="0"/>
                <a:cs typeface="+mn-cs"/>
              </a:rPr>
              <a:t>What</a:t>
            </a:r>
            <a:r>
              <a:rPr lang="en-US" sz="4000" b="1" cap="small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ＭＳ Ｐゴシック" pitchFamily="34" charset="-128"/>
                <a:cs typeface="+mn-cs"/>
              </a:rPr>
              <a:t> </a:t>
            </a:r>
            <a:r>
              <a:rPr lang="en-US" sz="4000" b="1" cap="small" dirty="0">
                <a:latin typeface="Cambria" pitchFamily="18" charset="0"/>
                <a:cs typeface="+mn-cs"/>
              </a:rPr>
              <a:t>is a STEMester of Service?</a:t>
            </a:r>
            <a:endParaRPr lang="en-US" sz="4000" b="1" cap="small" dirty="0"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00088" y="1981200"/>
            <a:ext cx="7924800" cy="579438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latin typeface="Cambria" pitchFamily="18" charset="0"/>
                <a:cs typeface="+mn-cs"/>
              </a:rPr>
              <a:t>YSA Support:</a:t>
            </a:r>
            <a:endParaRPr lang="en-US" sz="2800" dirty="0"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31748" name="Picture 5" descr="Learn and Ser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0225" y="5945188"/>
            <a:ext cx="419100" cy="41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31749" name="Picture 6" descr="cnc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943600"/>
            <a:ext cx="936625" cy="415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31750" name="Picture 6" descr="YSA-logo-blue-bot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6008688"/>
            <a:ext cx="9144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Box 9"/>
          <p:cNvSpPr txBox="1">
            <a:spLocks noChangeArrowheads="1"/>
          </p:cNvSpPr>
          <p:nvPr/>
        </p:nvSpPr>
        <p:spPr bwMode="auto">
          <a:xfrm>
            <a:off x="700088" y="2667000"/>
            <a:ext cx="7886700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0663" indent="-220663" fontAlgn="auto">
              <a:spcBef>
                <a:spcPts val="1200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Cambria" pitchFamily="18" charset="0"/>
                <a:cs typeface="+mn-cs"/>
              </a:rPr>
              <a:t>Focus on incorporating science, technology, engineering or mathematics content learning</a:t>
            </a:r>
          </a:p>
          <a:p>
            <a:pPr marL="220663" indent="-220663" fontAlgn="auto">
              <a:spcBef>
                <a:spcPts val="1200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Cambria" pitchFamily="18" charset="0"/>
                <a:cs typeface="+mn-cs"/>
              </a:rPr>
              <a:t>Service project targeting environmental or </a:t>
            </a:r>
            <a:br>
              <a:rPr lang="en-US" sz="2400" dirty="0">
                <a:latin typeface="Cambria" pitchFamily="18" charset="0"/>
                <a:cs typeface="+mn-cs"/>
              </a:rPr>
            </a:br>
            <a:r>
              <a:rPr lang="en-US" sz="2400" dirty="0">
                <a:latin typeface="Cambria" pitchFamily="18" charset="0"/>
                <a:cs typeface="+mn-cs"/>
              </a:rPr>
              <a:t>disaster preparedness issues</a:t>
            </a:r>
          </a:p>
          <a:p>
            <a:pPr marL="220663" indent="-220663" fontAlgn="auto">
              <a:spcBef>
                <a:spcPts val="1200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Cambria" pitchFamily="18" charset="0"/>
                <a:cs typeface="+mn-cs"/>
              </a:rPr>
              <a:t>Career and workforce readiness component</a:t>
            </a:r>
          </a:p>
          <a:p>
            <a:pPr marL="220663" indent="-220663" fontAlgn="auto">
              <a:spcBef>
                <a:spcPts val="1200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Cambria" pitchFamily="18" charset="0"/>
                <a:cs typeface="+mn-cs"/>
              </a:rPr>
              <a:t>A continuous Semester of Service™ strategy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00088" y="1981200"/>
            <a:ext cx="7924800" cy="579438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latin typeface="Cambria" pitchFamily="18" charset="0"/>
                <a:cs typeface="+mn-cs"/>
              </a:rPr>
              <a:t>Content:</a:t>
            </a:r>
            <a:endParaRPr lang="en-US" sz="2800" dirty="0"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33795" name="Picture 5" descr="Learn and Ser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0225" y="5945188"/>
            <a:ext cx="419100" cy="41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33796" name="Picture 6" descr="cnc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943600"/>
            <a:ext cx="936625" cy="415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33797" name="Picture 6" descr="YSA-logo-blue-bot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6008688"/>
            <a:ext cx="9144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533400" y="808038"/>
            <a:ext cx="7924800" cy="579437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1" cap="small" dirty="0">
                <a:latin typeface="Cambria" pitchFamily="18" charset="0"/>
                <a:cs typeface="+mn-cs"/>
              </a:rPr>
              <a:t>What</a:t>
            </a:r>
            <a:r>
              <a:rPr lang="en-US" sz="4000" b="1" cap="small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ＭＳ Ｐゴシック" pitchFamily="34" charset="-128"/>
                <a:cs typeface="+mn-cs"/>
              </a:rPr>
              <a:t> </a:t>
            </a:r>
            <a:r>
              <a:rPr lang="en-US" sz="4000" b="1" cap="small" dirty="0">
                <a:latin typeface="Cambria" pitchFamily="18" charset="0"/>
                <a:cs typeface="+mn-cs"/>
              </a:rPr>
              <a:t>is a STEMester of Service?</a:t>
            </a:r>
            <a:endParaRPr lang="en-US" sz="4000" b="1" cap="small" dirty="0"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0C86545E-1613-4E9A-A9C4-88135CD1EBF4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533400" y="808038"/>
            <a:ext cx="7924800" cy="579437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 fontAlgn="auto">
              <a:spcAft>
                <a:spcPts val="0"/>
              </a:spcAft>
              <a:buClr>
                <a:schemeClr val="bg2">
                  <a:lumMod val="75000"/>
                </a:schemeClr>
              </a:buClr>
              <a:defRPr/>
            </a:pPr>
            <a:r>
              <a:rPr lang="en-US" sz="4000" b="1" cap="small" dirty="0">
                <a:latin typeface="Cambria" pitchFamily="18" charset="0"/>
                <a:cs typeface="+mn-cs"/>
              </a:rPr>
              <a:t>Semester of Service™</a:t>
            </a:r>
            <a:endParaRPr lang="en-US" sz="4000" b="1" cap="small" dirty="0"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700088" y="1676400"/>
            <a:ext cx="7886700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0663" indent="-220663" fontAlgn="auto">
              <a:spcBef>
                <a:spcPts val="1200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Cambria" pitchFamily="18" charset="0"/>
                <a:cs typeface="+mn-cs"/>
              </a:rPr>
              <a:t>Integrated service and learning activities</a:t>
            </a:r>
          </a:p>
          <a:p>
            <a:pPr marL="220663" indent="-220663" fontAlgn="auto">
              <a:spcBef>
                <a:spcPts val="1200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Cambria" pitchFamily="18" charset="0"/>
                <a:cs typeface="+mn-cs"/>
              </a:rPr>
              <a:t>12-to-14 week “semester”</a:t>
            </a:r>
          </a:p>
          <a:p>
            <a:pPr marL="220663" indent="-220663" fontAlgn="auto">
              <a:spcBef>
                <a:spcPts val="1200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Cambria" pitchFamily="18" charset="0"/>
                <a:cs typeface="+mn-cs"/>
              </a:rPr>
              <a:t>National/international </a:t>
            </a:r>
            <a:br>
              <a:rPr lang="en-US" sz="2400" dirty="0">
                <a:latin typeface="Cambria" pitchFamily="18" charset="0"/>
                <a:cs typeface="+mn-cs"/>
              </a:rPr>
            </a:br>
            <a:r>
              <a:rPr lang="en-US" sz="2400" dirty="0">
                <a:latin typeface="Cambria" pitchFamily="18" charset="0"/>
                <a:cs typeface="+mn-cs"/>
              </a:rPr>
              <a:t>service days</a:t>
            </a:r>
          </a:p>
          <a:p>
            <a:pPr marL="220663" indent="-220663" fontAlgn="auto">
              <a:spcBef>
                <a:spcPts val="1200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Cambria" pitchFamily="18" charset="0"/>
                <a:cs typeface="+mn-cs"/>
              </a:rPr>
              <a:t>Design based on the </a:t>
            </a:r>
            <a:br>
              <a:rPr lang="en-US" sz="2400" dirty="0">
                <a:latin typeface="Cambria" pitchFamily="18" charset="0"/>
                <a:cs typeface="+mn-cs"/>
              </a:rPr>
            </a:br>
            <a:r>
              <a:rPr lang="en-US" sz="2400" dirty="0">
                <a:latin typeface="Cambria" pitchFamily="18" charset="0"/>
                <a:cs typeface="+mn-cs"/>
              </a:rPr>
              <a:t>“IPARD/C” model</a:t>
            </a:r>
          </a:p>
          <a:p>
            <a:pPr marL="220663" indent="-220663" fontAlgn="auto">
              <a:spcBef>
                <a:spcPts val="1200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buFont typeface="Wingdings" pitchFamily="2" charset="2"/>
              <a:buChar char="§"/>
              <a:defRPr/>
            </a:pPr>
            <a:endParaRPr lang="en-US" sz="2400" dirty="0">
              <a:latin typeface="Cambria" pitchFamily="18" charset="0"/>
              <a:cs typeface="+mn-cs"/>
            </a:endParaRPr>
          </a:p>
          <a:p>
            <a:pPr fontAlgn="auto">
              <a:spcBef>
                <a:spcPts val="1200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defRPr/>
            </a:pPr>
            <a:endParaRPr lang="en-US" sz="2400" dirty="0">
              <a:latin typeface="Cambria" pitchFamily="18" charset="0"/>
              <a:cs typeface="+mn-cs"/>
            </a:endParaRPr>
          </a:p>
          <a:p>
            <a:pPr fontAlgn="auto">
              <a:spcBef>
                <a:spcPts val="1200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defRPr/>
            </a:pPr>
            <a:r>
              <a:rPr lang="en-US" sz="2400" dirty="0">
                <a:latin typeface="Cambria" pitchFamily="18" charset="0"/>
                <a:cs typeface="+mn-cs"/>
              </a:rPr>
              <a:t>                </a:t>
            </a:r>
            <a:r>
              <a:rPr lang="en-US" sz="2400" dirty="0">
                <a:latin typeface="Cambria" pitchFamily="18" charset="0"/>
                <a:cs typeface="+mn-cs"/>
                <a:hlinkClick r:id="rId3"/>
              </a:rPr>
              <a:t>www.YSA.org/resources</a:t>
            </a:r>
            <a:r>
              <a:rPr lang="en-US" sz="2400" dirty="0">
                <a:latin typeface="Cambria" pitchFamily="18" charset="0"/>
                <a:cs typeface="+mn-cs"/>
              </a:rPr>
              <a:t> 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/>
          <a:srcRect l="32485" t="11074" r="30953" b="14225"/>
          <a:stretch/>
        </p:blipFill>
        <p:spPr bwMode="auto">
          <a:xfrm>
            <a:off x="5562600" y="2209800"/>
            <a:ext cx="2824163" cy="3605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cap="small" dirty="0" smtClean="0">
                <a:latin typeface="Cambria" pitchFamily="18" charset="0"/>
              </a:rPr>
              <a:t>Introduction</a:t>
            </a:r>
            <a:endParaRPr lang="en-US" b="1" cap="small" dirty="0">
              <a:latin typeface="Cambria" pitchFamily="18" charset="0"/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b="1" smtClean="0">
                <a:latin typeface="Cambria" pitchFamily="18" charset="0"/>
              </a:rPr>
              <a:t>Session Goals</a:t>
            </a:r>
          </a:p>
          <a:p>
            <a:pPr lvl="1">
              <a:buFont typeface="Arial" charset="0"/>
              <a:buChar char="•"/>
            </a:pPr>
            <a:r>
              <a:rPr lang="en-US" smtClean="0">
                <a:latin typeface="Cambria" pitchFamily="18" charset="0"/>
              </a:rPr>
              <a:t>Provide an overview of three years of findings for three participants in the 2009 LSA cohort (NCLC, YSA, Wisconsin DPI)</a:t>
            </a:r>
          </a:p>
          <a:p>
            <a:pPr lvl="1">
              <a:buFont typeface="Arial" charset="0"/>
              <a:buChar char="•"/>
            </a:pPr>
            <a:r>
              <a:rPr lang="en-US" smtClean="0">
                <a:latin typeface="Cambria" pitchFamily="18" charset="0"/>
              </a:rPr>
              <a:t>Begin to examine how implementation strategy might play a role in program outcomes</a:t>
            </a:r>
          </a:p>
          <a:p>
            <a:pPr lvl="1">
              <a:buFont typeface="Arial" charset="0"/>
              <a:buChar char="•"/>
            </a:pPr>
            <a:r>
              <a:rPr lang="en-US" smtClean="0">
                <a:latin typeface="Cambria" pitchFamily="18" charset="0"/>
              </a:rPr>
              <a:t>Begin to develop cross-cutting findings.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304800" y="457200"/>
          <a:ext cx="8458200" cy="6010276"/>
        </p:xfrm>
        <a:graphic>
          <a:graphicData uri="http://schemas.openxmlformats.org/drawingml/2006/table">
            <a:tbl>
              <a:tblPr/>
              <a:tblGrid>
                <a:gridCol w="1816100"/>
                <a:gridCol w="784225"/>
                <a:gridCol w="827088"/>
                <a:gridCol w="827087"/>
                <a:gridCol w="765175"/>
                <a:gridCol w="827088"/>
                <a:gridCol w="827087"/>
                <a:gridCol w="906463"/>
                <a:gridCol w="877887"/>
              </a:tblGrid>
              <a:tr h="541338">
                <a:tc rowSpan="2">
                  <a:txBody>
                    <a:bodyPr/>
                    <a:lstStyle/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Measure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Service-Learning Students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Comparison Students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Signif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Effect Size Cohen’s d)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763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anchor="b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survey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Mean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Post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survey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Mean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survey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Mean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Post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survey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Mean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17550">
                <a:tc>
                  <a:txBody>
                    <a:bodyPr/>
                    <a:lstStyle/>
                    <a:p>
                      <a:pPr marL="41275" marR="0" lvl="0" indent="-412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Academic Engagement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0162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1,049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2.95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2.99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348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2.86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2.82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9367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.033*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.19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877888">
                <a:tc>
                  <a:txBody>
                    <a:bodyPr/>
                    <a:lstStyle/>
                    <a:p>
                      <a:pPr marL="41275" marR="0" lvl="0" indent="-412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Academic Competence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0162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1,048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3.45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3.46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348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3.42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3.40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9367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.297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--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21st Century Skills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0162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1,030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3.09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3.14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343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3.09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3.07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9367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.044*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.11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41275" marR="0" lvl="0" indent="-412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Civic Dispositions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0162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1,013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3.12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3.15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337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3.02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3.05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9367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.841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--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53975" marR="0" lvl="0" indent="-539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Aspirations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0162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1,003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3.48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3.50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326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3.50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3.52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9367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.946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--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53975" marR="0" lvl="0" indent="-539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STEM interest in courses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0162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1,007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3.03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3.06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341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2.97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2.86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9367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.000***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.18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53975" marR="0" lvl="0" indent="-539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STEM career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0162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935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2.88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2.91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310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2.89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2.76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9367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.000***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.18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37990" name="Rectangle 1"/>
          <p:cNvSpPr>
            <a:spLocks noChangeArrowheads="1"/>
          </p:cNvSpPr>
          <p:nvPr/>
        </p:nvSpPr>
        <p:spPr bwMode="auto">
          <a:xfrm>
            <a:off x="457200" y="6396038"/>
            <a:ext cx="8229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193675" algn="dec"/>
              </a:tabLst>
            </a:pPr>
            <a:r>
              <a:rPr lang="en-US" sz="1600" b="1">
                <a:latin typeface="Calibri" pitchFamily="34" charset="0"/>
                <a:ea typeface="Times New Roman" pitchFamily="18" charset="0"/>
                <a:cs typeface="Calibri" pitchFamily="34" charset="0"/>
              </a:rPr>
              <a:t>  </a:t>
            </a:r>
            <a:r>
              <a:rPr lang="en-US" sz="1300" b="1">
                <a:latin typeface="Calibri" pitchFamily="34" charset="0"/>
                <a:ea typeface="Times New Roman" pitchFamily="18" charset="0"/>
                <a:cs typeface="Calibri" pitchFamily="34" charset="0"/>
              </a:rPr>
              <a:t>4-point scale where 1 = Strongly Disagree, 2 = Disagree, 3 = Agree, and 4 = Strongly Agree.   *</a:t>
            </a:r>
            <a:r>
              <a:rPr lang="en-US" sz="1300" b="1" i="1">
                <a:latin typeface="Calibri" pitchFamily="34" charset="0"/>
                <a:ea typeface="Times New Roman" pitchFamily="18" charset="0"/>
                <a:cs typeface="Calibri" pitchFamily="34" charset="0"/>
              </a:rPr>
              <a:t>p</a:t>
            </a:r>
            <a:r>
              <a:rPr lang="en-US" sz="1300" b="1">
                <a:latin typeface="Calibri" pitchFamily="34" charset="0"/>
                <a:ea typeface="Times New Roman" pitchFamily="18" charset="0"/>
                <a:cs typeface="Calibri" pitchFamily="34" charset="0"/>
              </a:rPr>
              <a:t> &lt; .05, ***</a:t>
            </a:r>
            <a:r>
              <a:rPr lang="en-US" sz="1300" b="1" i="1">
                <a:latin typeface="Calibri" pitchFamily="34" charset="0"/>
                <a:ea typeface="Times New Roman" pitchFamily="18" charset="0"/>
                <a:cs typeface="Calibri" pitchFamily="34" charset="0"/>
              </a:rPr>
              <a:t>p </a:t>
            </a:r>
            <a:r>
              <a:rPr lang="en-US" sz="1300" b="1">
                <a:latin typeface="Calibri" pitchFamily="34" charset="0"/>
                <a:ea typeface="Times New Roman" pitchFamily="18" charset="0"/>
                <a:cs typeface="Calibri" pitchFamily="34" charset="0"/>
              </a:rPr>
              <a:t>&lt; .001</a:t>
            </a:r>
            <a:r>
              <a:rPr lang="en-US" sz="1200" b="1">
                <a:latin typeface="Calibri" pitchFamily="34" charset="0"/>
                <a:ea typeface="Times New Roman" pitchFamily="18" charset="0"/>
                <a:cs typeface="Calibri" pitchFamily="34" charset="0"/>
              </a:rPr>
              <a:t>.</a:t>
            </a:r>
            <a:endParaRPr lang="en-US" sz="1200" b="1"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28600" y="0"/>
            <a:ext cx="7772400" cy="579438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fontAlgn="auto">
              <a:spcAft>
                <a:spcPts val="0"/>
              </a:spcAft>
              <a:buClr>
                <a:schemeClr val="bg2">
                  <a:lumMod val="75000"/>
                </a:schemeClr>
              </a:buClr>
              <a:defRPr/>
            </a:pPr>
            <a:r>
              <a:rPr lang="en-US" sz="3200" b="1" cap="small" dirty="0">
                <a:latin typeface="Cambria" pitchFamily="18" charset="0"/>
                <a:cs typeface="+mn-cs"/>
              </a:rPr>
              <a:t>YSA Findings</a:t>
            </a:r>
            <a:endParaRPr lang="en-US" sz="3200" b="1" cap="small" dirty="0"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ChangeArrowheads="1"/>
          </p:cNvSpPr>
          <p:nvPr/>
        </p:nvSpPr>
        <p:spPr bwMode="auto">
          <a:xfrm>
            <a:off x="452438" y="579438"/>
            <a:ext cx="79248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 b="1">
                <a:solidFill>
                  <a:srgbClr val="6666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Student Perceptions of Skills Acquired </a:t>
            </a:r>
          </a:p>
          <a:p>
            <a:r>
              <a:rPr lang="en-US" sz="2000" b="1">
                <a:solidFill>
                  <a:srgbClr val="6666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Through Participation in Service-Learning (</a:t>
            </a:r>
            <a:r>
              <a:rPr lang="en-US" sz="2000" b="1" i="1">
                <a:solidFill>
                  <a:srgbClr val="6666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N</a:t>
            </a:r>
            <a:r>
              <a:rPr lang="en-US" sz="2000" b="1">
                <a:solidFill>
                  <a:srgbClr val="6666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= 1,055</a:t>
            </a:r>
            <a:r>
              <a:rPr lang="en-US" sz="1200" b="1">
                <a:solidFill>
                  <a:srgbClr val="6666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)</a:t>
            </a:r>
            <a:endParaRPr lang="en-US" sz="900">
              <a:ea typeface="Times New Roman" pitchFamily="18" charset="0"/>
            </a:endParaRPr>
          </a:p>
          <a:p>
            <a:pPr eaLnBrk="0" hangingPunct="0"/>
            <a:endParaRPr lang="en-US">
              <a:ea typeface="Times New Roman" pitchFamily="18" charset="0"/>
            </a:endParaRPr>
          </a:p>
        </p:txBody>
      </p:sp>
      <p:graphicFrame>
        <p:nvGraphicFramePr>
          <p:cNvPr id="3" name="Chart 2"/>
          <p:cNvGraphicFramePr/>
          <p:nvPr/>
        </p:nvGraphicFramePr>
        <p:xfrm>
          <a:off x="685800" y="1417372"/>
          <a:ext cx="7692081" cy="4678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28600" y="0"/>
            <a:ext cx="7772400" cy="579438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fontAlgn="auto">
              <a:spcAft>
                <a:spcPts val="0"/>
              </a:spcAft>
              <a:buClr>
                <a:schemeClr val="bg2">
                  <a:lumMod val="75000"/>
                </a:schemeClr>
              </a:buClr>
              <a:defRPr/>
            </a:pPr>
            <a:r>
              <a:rPr lang="en-US" sz="3200" b="1" cap="small" dirty="0">
                <a:latin typeface="Cambria" pitchFamily="18" charset="0"/>
                <a:cs typeface="+mn-cs"/>
              </a:rPr>
              <a:t>YSA Findings</a:t>
            </a:r>
            <a:endParaRPr lang="en-US" sz="3200" b="1" cap="small" dirty="0"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09600" y="1295400"/>
          <a:ext cx="7924800" cy="529718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486212"/>
                <a:gridCol w="1864659"/>
                <a:gridCol w="1010024"/>
                <a:gridCol w="1398494"/>
                <a:gridCol w="1165411"/>
              </a:tblGrid>
              <a:tr h="7835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Moderator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Outcomes Moderated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Significance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Effect Size (Cohen’s d)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</a:tr>
              <a:tr h="285339">
                <a:tc grid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Student Ratings of Program Quality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</a:tr>
              <a:tr h="570679">
                <a:tc>
                  <a:txBody>
                    <a:bodyPr/>
                    <a:lstStyle/>
                    <a:p>
                      <a:pPr marL="10287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(Positive Moderator)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92710" marR="0" indent="-9271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Academic Engagement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2095" algn="dec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243.16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.000***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9720" algn="dec"/>
                        </a:tabLst>
                      </a:pPr>
                      <a:r>
                        <a:rPr lang="en-US" sz="1600" dirty="0">
                          <a:effectLst/>
                        </a:rPr>
                        <a:t>1.04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</a:tr>
              <a:tr h="570679">
                <a:tc>
                  <a:txBody>
                    <a:bodyPr/>
                    <a:lstStyle/>
                    <a:p>
                      <a:pPr marL="10287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(Positive Moderator)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91440" marR="0" indent="-914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Academic Competence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2095" algn="dec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178.89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.000***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9720" algn="dec"/>
                        </a:tabLst>
                      </a:pPr>
                      <a:r>
                        <a:rPr lang="en-US" sz="1600" dirty="0">
                          <a:effectLst/>
                        </a:rPr>
                        <a:t>.91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</a:tr>
              <a:tr h="570679">
                <a:tc>
                  <a:txBody>
                    <a:bodyPr/>
                    <a:lstStyle/>
                    <a:p>
                      <a:pPr marL="10287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(Positive Moderator)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91440" marR="0" indent="-914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Aspirations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2095" algn="dec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74.23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.000***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9720" algn="dec"/>
                        </a:tabLst>
                      </a:pPr>
                      <a:r>
                        <a:rPr lang="en-US" sz="1600" dirty="0">
                          <a:effectLst/>
                        </a:rPr>
                        <a:t>.59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</a:tr>
              <a:tr h="570679">
                <a:tc>
                  <a:txBody>
                    <a:bodyPr/>
                    <a:lstStyle/>
                    <a:p>
                      <a:pPr marL="10287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(Positive Moderator)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91440" marR="0" indent="-914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21st Century Skills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2095" algn="dec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253.01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.000***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9720" algn="dec"/>
                        </a:tabLst>
                      </a:pPr>
                      <a:r>
                        <a:rPr lang="en-US" sz="1600" dirty="0">
                          <a:effectLst/>
                        </a:rPr>
                        <a:t>1.06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</a:tr>
              <a:tr h="570679">
                <a:tc>
                  <a:txBody>
                    <a:bodyPr/>
                    <a:lstStyle/>
                    <a:p>
                      <a:pPr marL="10287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(Positive Moderator)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91440" marR="0" indent="-914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Civic Dispositions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2095" algn="dec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285.34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.000***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9720" algn="dec"/>
                        </a:tabLst>
                      </a:pPr>
                      <a:r>
                        <a:rPr lang="en-US" sz="1600" dirty="0">
                          <a:effectLst/>
                        </a:rPr>
                        <a:t>1.13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</a:tr>
              <a:tr h="570679">
                <a:tc>
                  <a:txBody>
                    <a:bodyPr/>
                    <a:lstStyle/>
                    <a:p>
                      <a:pPr marL="10287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(Positive Moderator)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91440" marR="0" indent="-914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STEM Interest</a:t>
                      </a:r>
                      <a:r>
                        <a:rPr lang="en-US" sz="2000" baseline="0" dirty="0" smtClean="0">
                          <a:effectLst/>
                        </a:rPr>
                        <a:t> in Courses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2095" algn="dec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162.12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.000***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9720" algn="dec"/>
                        </a:tabLst>
                      </a:pPr>
                      <a:r>
                        <a:rPr lang="en-US" sz="1600" dirty="0">
                          <a:effectLst/>
                        </a:rPr>
                        <a:t>.86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</a:tr>
              <a:tr h="536227">
                <a:tc>
                  <a:txBody>
                    <a:bodyPr/>
                    <a:lstStyle/>
                    <a:p>
                      <a:pPr marL="10287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(Positive Moderator)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91440" marR="0" indent="-914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STEM</a:t>
                      </a:r>
                      <a:r>
                        <a:rPr lang="en-US" sz="2000" baseline="0" dirty="0" smtClean="0">
                          <a:effectLst/>
                        </a:rPr>
                        <a:t> Interest in Career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2095" algn="dec"/>
                        </a:tabLst>
                      </a:pPr>
                      <a:r>
                        <a:rPr lang="en-US" sz="2000" dirty="0">
                          <a:effectLst/>
                        </a:rPr>
                        <a:t>119.626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.000***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9720" algn="dec"/>
                        </a:tabLst>
                      </a:pPr>
                      <a:r>
                        <a:rPr lang="en-US" sz="1600" dirty="0">
                          <a:effectLst/>
                        </a:rPr>
                        <a:t>.72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</a:tr>
            </a:tbl>
          </a:graphicData>
        </a:graphic>
      </p:graphicFrame>
      <p:sp>
        <p:nvSpPr>
          <p:cNvPr id="39999" name="Rectangle 1"/>
          <p:cNvSpPr>
            <a:spLocks noChangeArrowheads="1"/>
          </p:cNvSpPr>
          <p:nvPr/>
        </p:nvSpPr>
        <p:spPr bwMode="auto">
          <a:xfrm>
            <a:off x="381000" y="519113"/>
            <a:ext cx="83058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300038" algn="dec"/>
              </a:tabLst>
            </a:pPr>
            <a:r>
              <a:rPr lang="en-US" b="1">
                <a:solidFill>
                  <a:srgbClr val="6666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Moderators of Outcomes: Student  Ratings of Program Quality  </a:t>
            </a:r>
          </a:p>
          <a:p>
            <a:pPr>
              <a:tabLst>
                <a:tab pos="300038" algn="dec"/>
              </a:tabLst>
            </a:pPr>
            <a:r>
              <a:rPr lang="en-US">
                <a:latin typeface="Calibri" pitchFamily="34" charset="0"/>
                <a:ea typeface="Times New Roman" pitchFamily="18" charset="0"/>
                <a:cs typeface="Calibri" pitchFamily="34" charset="0"/>
              </a:rPr>
              <a:t>***</a:t>
            </a:r>
            <a:r>
              <a:rPr lang="en-US" i="1">
                <a:latin typeface="Calibri" pitchFamily="34" charset="0"/>
                <a:ea typeface="Times New Roman" pitchFamily="18" charset="0"/>
                <a:cs typeface="Calibri" pitchFamily="34" charset="0"/>
              </a:rPr>
              <a:t>p </a:t>
            </a:r>
            <a:r>
              <a:rPr lang="en-US">
                <a:latin typeface="Calibri" pitchFamily="34" charset="0"/>
                <a:ea typeface="Times New Roman" pitchFamily="18" charset="0"/>
                <a:cs typeface="Calibri" pitchFamily="34" charset="0"/>
              </a:rPr>
              <a:t>&lt; .001.</a:t>
            </a:r>
            <a:endParaRPr lang="en-US">
              <a:ea typeface="Times New Roman" pitchFamily="18" charset="0"/>
            </a:endParaRPr>
          </a:p>
          <a:p>
            <a:pPr>
              <a:tabLst>
                <a:tab pos="300038" algn="dec"/>
              </a:tabLst>
            </a:pPr>
            <a:endParaRPr lang="en-US">
              <a:ea typeface="Times New Roman" pitchFamily="18" charset="0"/>
            </a:endParaRPr>
          </a:p>
          <a:p>
            <a:pPr eaLnBrk="0" hangingPunct="0">
              <a:tabLst>
                <a:tab pos="300038" algn="dec"/>
              </a:tabLst>
            </a:pPr>
            <a:r>
              <a:rPr lang="en-US" sz="2000">
                <a:ea typeface="Times New Roman" pitchFamily="18" charset="0"/>
              </a:rPr>
              <a:t/>
            </a:r>
            <a:br>
              <a:rPr lang="en-US" sz="2000">
                <a:ea typeface="Times New Roman" pitchFamily="18" charset="0"/>
              </a:rPr>
            </a:br>
            <a:endParaRPr lang="en-US" sz="1600">
              <a:ea typeface="Times New Roman" pitchFamily="18" charset="0"/>
            </a:endParaRPr>
          </a:p>
        </p:txBody>
      </p:sp>
      <p:sp>
        <p:nvSpPr>
          <p:cNvPr id="40000" name="Rectangle 3"/>
          <p:cNvSpPr>
            <a:spLocks noChangeArrowheads="1"/>
          </p:cNvSpPr>
          <p:nvPr/>
        </p:nvSpPr>
        <p:spPr bwMode="auto">
          <a:xfrm>
            <a:off x="42863" y="6486525"/>
            <a:ext cx="2762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900" baseline="30000">
                <a:latin typeface="Calibri" pitchFamily="34" charset="0"/>
                <a:ea typeface="Times New Roman" pitchFamily="18" charset="0"/>
                <a:cs typeface="Calibri" pitchFamily="34" charset="0"/>
                <a:hlinkClick r:id=""/>
              </a:rPr>
              <a:t>[1</a:t>
            </a:r>
            <a:r>
              <a:rPr lang="en-US" sz="1100" baseline="30000">
                <a:latin typeface="Calibri" pitchFamily="34" charset="0"/>
                <a:ea typeface="Times New Roman" pitchFamily="18" charset="0"/>
                <a:cs typeface="Calibri" pitchFamily="34" charset="0"/>
                <a:hlinkClick r:id=""/>
              </a:rPr>
              <a:t>]</a:t>
            </a:r>
            <a:endParaRPr lang="en-US" sz="1100"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28600" y="0"/>
            <a:ext cx="7772400" cy="579438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fontAlgn="auto">
              <a:spcAft>
                <a:spcPts val="0"/>
              </a:spcAft>
              <a:buClr>
                <a:schemeClr val="bg2">
                  <a:lumMod val="75000"/>
                </a:schemeClr>
              </a:buClr>
              <a:defRPr/>
            </a:pPr>
            <a:r>
              <a:rPr lang="en-US" sz="3200" b="1" cap="small" dirty="0">
                <a:latin typeface="Cambria" pitchFamily="18" charset="0"/>
                <a:cs typeface="+mn-cs"/>
              </a:rPr>
              <a:t>YSA Findings</a:t>
            </a:r>
            <a:endParaRPr lang="en-US" sz="3200" b="1" cap="small" dirty="0"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371600"/>
            <a:ext cx="6777038" cy="3508375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Clr>
                <a:schemeClr val="bg2">
                  <a:lumMod val="75000"/>
                </a:schemeClr>
              </a:buClr>
              <a:buSzPct val="100000"/>
              <a:buFont typeface="Wingdings" pitchFamily="2" charset="2"/>
              <a:buChar char="§"/>
              <a:defRPr/>
            </a:pPr>
            <a:r>
              <a:rPr lang="en-GB" dirty="0" smtClean="0">
                <a:latin typeface="Cambria" pitchFamily="18" charset="0"/>
              </a:rPr>
              <a:t>You </a:t>
            </a:r>
            <a:r>
              <a:rPr lang="en-GB" dirty="0">
                <a:latin typeface="Cambria" pitchFamily="18" charset="0"/>
              </a:rPr>
              <a:t>can see from the previous slides that </a:t>
            </a:r>
            <a:r>
              <a:rPr lang="en-GB" dirty="0" smtClean="0">
                <a:latin typeface="Cambria" pitchFamily="18" charset="0"/>
              </a:rPr>
              <a:t>high-quality </a:t>
            </a:r>
            <a:r>
              <a:rPr lang="en-GB" dirty="0">
                <a:latin typeface="Cambria" pitchFamily="18" charset="0"/>
              </a:rPr>
              <a:t>service-learning is very effective… but regular service-learning has a significant but weak effect</a:t>
            </a:r>
            <a:r>
              <a:rPr lang="en-GB" dirty="0" smtClean="0">
                <a:latin typeface="Cambria" pitchFamily="18" charset="0"/>
              </a:rPr>
              <a:t>.</a:t>
            </a:r>
          </a:p>
          <a:p>
            <a:pPr fontAlgn="auto">
              <a:spcAft>
                <a:spcPts val="0"/>
              </a:spcAft>
              <a:buClr>
                <a:schemeClr val="bg2">
                  <a:lumMod val="75000"/>
                </a:schemeClr>
              </a:buClr>
              <a:buSzPct val="100000"/>
              <a:buFont typeface="Wingdings" pitchFamily="2" charset="2"/>
              <a:buChar char="§"/>
              <a:defRPr/>
            </a:pPr>
            <a:endParaRPr lang="en-GB" sz="1600" dirty="0" smtClean="0">
              <a:latin typeface="Cambria" pitchFamily="18" charset="0"/>
            </a:endParaRPr>
          </a:p>
          <a:p>
            <a:pPr fontAlgn="auto">
              <a:spcAft>
                <a:spcPts val="0"/>
              </a:spcAft>
              <a:buClr>
                <a:schemeClr val="bg2">
                  <a:lumMod val="75000"/>
                </a:schemeClr>
              </a:buClr>
              <a:buSzPct val="100000"/>
              <a:buFont typeface="Wingdings" pitchFamily="2" charset="2"/>
              <a:buChar char="§"/>
              <a:defRPr/>
            </a:pPr>
            <a:r>
              <a:rPr lang="en-GB" dirty="0" smtClean="0">
                <a:latin typeface="Cambria" pitchFamily="18" charset="0"/>
              </a:rPr>
              <a:t>Most of our field has a .03 effect size… much too low.</a:t>
            </a:r>
          </a:p>
          <a:p>
            <a:pPr fontAlgn="auto">
              <a:spcAft>
                <a:spcPts val="0"/>
              </a:spcAft>
              <a:buClr>
                <a:schemeClr val="bg2">
                  <a:lumMod val="75000"/>
                </a:schemeClr>
              </a:buClr>
              <a:buSzPct val="100000"/>
              <a:buFont typeface="Wingdings" pitchFamily="2" charset="2"/>
              <a:buChar char="§"/>
              <a:defRPr/>
            </a:pPr>
            <a:endParaRPr lang="en-GB" sz="1600" dirty="0">
              <a:latin typeface="Cambria" pitchFamily="18" charset="0"/>
            </a:endParaRPr>
          </a:p>
          <a:p>
            <a:pPr fontAlgn="auto">
              <a:spcAft>
                <a:spcPts val="0"/>
              </a:spcAft>
              <a:buClr>
                <a:schemeClr val="bg2">
                  <a:lumMod val="75000"/>
                </a:schemeClr>
              </a:buClr>
              <a:buSzPct val="100000"/>
              <a:buFont typeface="Wingdings" pitchFamily="2" charset="2"/>
              <a:buChar char="§"/>
              <a:defRPr/>
            </a:pPr>
            <a:r>
              <a:rPr lang="en-GB" dirty="0" smtClean="0">
                <a:latin typeface="Cambria" pitchFamily="18" charset="0"/>
              </a:rPr>
              <a:t>How can we improve?</a:t>
            </a:r>
            <a:endParaRPr lang="en-GB" dirty="0">
              <a:latin typeface="Cambria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pic>
        <p:nvPicPr>
          <p:cNvPr id="40962" name="Picture 5" descr="Learn and Se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0225" y="5945188"/>
            <a:ext cx="419100" cy="41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40963" name="Picture 6" descr="cnc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5943600"/>
            <a:ext cx="936625" cy="415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40964" name="Picture 6" descr="YSA-logo-blue-bot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6008688"/>
            <a:ext cx="9144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28600" y="0"/>
            <a:ext cx="7772400" cy="579438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fontAlgn="auto">
              <a:spcAft>
                <a:spcPts val="0"/>
              </a:spcAft>
              <a:buClr>
                <a:schemeClr val="bg2">
                  <a:lumMod val="75000"/>
                </a:schemeClr>
              </a:buClr>
              <a:defRPr/>
            </a:pPr>
            <a:r>
              <a:rPr lang="en-US" sz="3200" b="1" cap="small" dirty="0">
                <a:latin typeface="Cambria" pitchFamily="18" charset="0"/>
                <a:cs typeface="+mn-cs"/>
              </a:rPr>
              <a:t>YSA Findings</a:t>
            </a:r>
            <a:endParaRPr lang="en-US" sz="3200" b="1" cap="small" dirty="0"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304800" y="457200"/>
          <a:ext cx="8458200" cy="6010276"/>
        </p:xfrm>
        <a:graphic>
          <a:graphicData uri="http://schemas.openxmlformats.org/drawingml/2006/table">
            <a:tbl>
              <a:tblPr/>
              <a:tblGrid>
                <a:gridCol w="1816100"/>
                <a:gridCol w="784225"/>
                <a:gridCol w="827088"/>
                <a:gridCol w="827087"/>
                <a:gridCol w="765175"/>
                <a:gridCol w="827088"/>
                <a:gridCol w="827087"/>
                <a:gridCol w="906463"/>
                <a:gridCol w="877887"/>
              </a:tblGrid>
              <a:tr h="541338">
                <a:tc rowSpan="2">
                  <a:txBody>
                    <a:bodyPr/>
                    <a:lstStyle/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Measure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Service-Learning Students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Comparison Students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Signif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Effect Size Cohen’s d)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763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anchor="b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survey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Mean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Post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survey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Mean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survey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Mean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Post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survey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Mean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17550">
                <a:tc>
                  <a:txBody>
                    <a:bodyPr/>
                    <a:lstStyle/>
                    <a:p>
                      <a:pPr marL="41275" marR="0" lvl="0" indent="-412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Academic Engagement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0162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1,049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2.95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2.99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348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2.86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2.82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9367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.033*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.19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877888">
                <a:tc>
                  <a:txBody>
                    <a:bodyPr/>
                    <a:lstStyle/>
                    <a:p>
                      <a:pPr marL="41275" marR="0" lvl="0" indent="-412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Academic Competence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0162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1,048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3.45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3.46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348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3.42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3.40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9367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.297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--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21st Century Skills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0162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1,030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3.09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3.14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343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3.09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3.07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9367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.044*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.11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41275" marR="0" lvl="0" indent="-412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Civic Dispositions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0162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1,013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3.12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3.15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337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3.02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3.05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9367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.841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--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53975" marR="0" lvl="0" indent="-539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Aspirations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0162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1,003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3.48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3.50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326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3.50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3.52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9367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.946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--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53975" marR="0" lvl="0" indent="-539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STEM interest in courses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0162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1,007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3.03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3.06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341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2.97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2.86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9367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.000***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.18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53975" marR="0" lvl="0" indent="-539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STEM career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0162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935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2.88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2.91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310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2.89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2.76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93675" algn="dec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.000***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.18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67" marR="6716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42086" name="Rectangle 1"/>
          <p:cNvSpPr>
            <a:spLocks noChangeArrowheads="1"/>
          </p:cNvSpPr>
          <p:nvPr/>
        </p:nvSpPr>
        <p:spPr bwMode="auto">
          <a:xfrm>
            <a:off x="457200" y="6396038"/>
            <a:ext cx="8229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193675" algn="dec"/>
              </a:tabLst>
            </a:pPr>
            <a:r>
              <a:rPr lang="en-US" sz="1600" b="1">
                <a:latin typeface="Calibri" pitchFamily="34" charset="0"/>
                <a:ea typeface="Times New Roman" pitchFamily="18" charset="0"/>
                <a:cs typeface="Calibri" pitchFamily="34" charset="0"/>
              </a:rPr>
              <a:t>  </a:t>
            </a:r>
            <a:r>
              <a:rPr lang="en-US" sz="1300" b="1">
                <a:latin typeface="Calibri" pitchFamily="34" charset="0"/>
                <a:ea typeface="Times New Roman" pitchFamily="18" charset="0"/>
                <a:cs typeface="Calibri" pitchFamily="34" charset="0"/>
              </a:rPr>
              <a:t>4-point scale where 1 = Strongly Disagree, 2 = Disagree, 3 = Agree, and 4 = Strongly Agree.   *</a:t>
            </a:r>
            <a:r>
              <a:rPr lang="en-US" sz="1300" b="1" i="1">
                <a:latin typeface="Calibri" pitchFamily="34" charset="0"/>
                <a:ea typeface="Times New Roman" pitchFamily="18" charset="0"/>
                <a:cs typeface="Calibri" pitchFamily="34" charset="0"/>
              </a:rPr>
              <a:t>p</a:t>
            </a:r>
            <a:r>
              <a:rPr lang="en-US" sz="1300" b="1">
                <a:latin typeface="Calibri" pitchFamily="34" charset="0"/>
                <a:ea typeface="Times New Roman" pitchFamily="18" charset="0"/>
                <a:cs typeface="Calibri" pitchFamily="34" charset="0"/>
              </a:rPr>
              <a:t> &lt; .05, ***</a:t>
            </a:r>
            <a:r>
              <a:rPr lang="en-US" sz="1300" b="1" i="1">
                <a:latin typeface="Calibri" pitchFamily="34" charset="0"/>
                <a:ea typeface="Times New Roman" pitchFamily="18" charset="0"/>
                <a:cs typeface="Calibri" pitchFamily="34" charset="0"/>
              </a:rPr>
              <a:t>p </a:t>
            </a:r>
            <a:r>
              <a:rPr lang="en-US" sz="1300" b="1">
                <a:latin typeface="Calibri" pitchFamily="34" charset="0"/>
                <a:ea typeface="Times New Roman" pitchFamily="18" charset="0"/>
                <a:cs typeface="Calibri" pitchFamily="34" charset="0"/>
              </a:rPr>
              <a:t>&lt; .001</a:t>
            </a:r>
            <a:r>
              <a:rPr lang="en-US" sz="1200" b="1">
                <a:latin typeface="Calibri" pitchFamily="34" charset="0"/>
                <a:ea typeface="Times New Roman" pitchFamily="18" charset="0"/>
                <a:cs typeface="Calibri" pitchFamily="34" charset="0"/>
              </a:rPr>
              <a:t>.</a:t>
            </a:r>
            <a:endParaRPr lang="en-US" sz="1200" b="1">
              <a:ea typeface="Times New Roman" pitchFamily="18" charset="0"/>
              <a:cs typeface="Calibri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ChangeArrowheads="1"/>
          </p:cNvSpPr>
          <p:nvPr/>
        </p:nvSpPr>
        <p:spPr bwMode="auto">
          <a:xfrm>
            <a:off x="452438" y="431800"/>
            <a:ext cx="7924800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 b="1">
                <a:solidFill>
                  <a:srgbClr val="6666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Student Perceptions of Skills Acquired </a:t>
            </a:r>
          </a:p>
          <a:p>
            <a:r>
              <a:rPr lang="en-US" sz="2000" b="1">
                <a:solidFill>
                  <a:srgbClr val="6666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Through Participation in Service-Learning (</a:t>
            </a:r>
            <a:r>
              <a:rPr lang="en-US" sz="2000" b="1" i="1">
                <a:solidFill>
                  <a:srgbClr val="6666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N</a:t>
            </a:r>
            <a:r>
              <a:rPr lang="en-US" sz="2000" b="1">
                <a:solidFill>
                  <a:srgbClr val="6666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= 1,055</a:t>
            </a:r>
            <a:r>
              <a:rPr lang="en-US" sz="1200" b="1">
                <a:solidFill>
                  <a:srgbClr val="6666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)</a:t>
            </a:r>
            <a:endParaRPr lang="en-US" sz="900">
              <a:ea typeface="Times New Roman" pitchFamily="18" charset="0"/>
            </a:endParaRPr>
          </a:p>
          <a:p>
            <a:pPr eaLnBrk="0" hangingPunct="0"/>
            <a:endParaRPr lang="en-US">
              <a:ea typeface="Times New Roman" pitchFamily="18" charset="0"/>
            </a:endParaRPr>
          </a:p>
        </p:txBody>
      </p:sp>
      <p:graphicFrame>
        <p:nvGraphicFramePr>
          <p:cNvPr id="3" name="Chart 2"/>
          <p:cNvGraphicFramePr/>
          <p:nvPr/>
        </p:nvGraphicFramePr>
        <p:xfrm>
          <a:off x="685800" y="1417372"/>
          <a:ext cx="7692081" cy="4678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09600" y="1295400"/>
          <a:ext cx="7924800" cy="529718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486212"/>
                <a:gridCol w="1864659"/>
                <a:gridCol w="1010024"/>
                <a:gridCol w="1398494"/>
                <a:gridCol w="1165411"/>
              </a:tblGrid>
              <a:tr h="7835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Moderator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Outcomes Moderated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Significance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Effect Size (Cohen’s d)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</a:tr>
              <a:tr h="285339">
                <a:tc grid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Student Ratings of Program Quality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</a:tr>
              <a:tr h="570679">
                <a:tc>
                  <a:txBody>
                    <a:bodyPr/>
                    <a:lstStyle/>
                    <a:p>
                      <a:pPr marL="10287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(Positive Moderator)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92710" marR="0" indent="-9271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Academic Engagement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2095" algn="dec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243.16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.000***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9720" algn="dec"/>
                        </a:tabLst>
                      </a:pPr>
                      <a:r>
                        <a:rPr lang="en-US" sz="1600" dirty="0">
                          <a:effectLst/>
                        </a:rPr>
                        <a:t>1.04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</a:tr>
              <a:tr h="570679">
                <a:tc>
                  <a:txBody>
                    <a:bodyPr/>
                    <a:lstStyle/>
                    <a:p>
                      <a:pPr marL="10287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(Positive Moderator)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91440" marR="0" indent="-914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Academic Competence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2095" algn="dec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178.89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.000***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9720" algn="dec"/>
                        </a:tabLst>
                      </a:pPr>
                      <a:r>
                        <a:rPr lang="en-US" sz="1600" dirty="0">
                          <a:effectLst/>
                        </a:rPr>
                        <a:t>.91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</a:tr>
              <a:tr h="570679">
                <a:tc>
                  <a:txBody>
                    <a:bodyPr/>
                    <a:lstStyle/>
                    <a:p>
                      <a:pPr marL="10287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(Positive Moderator)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91440" marR="0" indent="-914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Aspirations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2095" algn="dec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74.23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.000***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9720" algn="dec"/>
                        </a:tabLst>
                      </a:pPr>
                      <a:r>
                        <a:rPr lang="en-US" sz="1600" dirty="0">
                          <a:effectLst/>
                        </a:rPr>
                        <a:t>.59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</a:tr>
              <a:tr h="570679">
                <a:tc>
                  <a:txBody>
                    <a:bodyPr/>
                    <a:lstStyle/>
                    <a:p>
                      <a:pPr marL="10287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(Positive Moderator)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91440" marR="0" indent="-914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21st Century Skills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2095" algn="dec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253.01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.000***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9720" algn="dec"/>
                        </a:tabLst>
                      </a:pPr>
                      <a:r>
                        <a:rPr lang="en-US" sz="1600" dirty="0">
                          <a:effectLst/>
                        </a:rPr>
                        <a:t>1.06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</a:tr>
              <a:tr h="570679">
                <a:tc>
                  <a:txBody>
                    <a:bodyPr/>
                    <a:lstStyle/>
                    <a:p>
                      <a:pPr marL="10287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(Positive Moderator)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91440" marR="0" indent="-914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Civic Dispositions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2095" algn="dec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285.34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.000***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9720" algn="dec"/>
                        </a:tabLst>
                      </a:pPr>
                      <a:r>
                        <a:rPr lang="en-US" sz="1600" dirty="0">
                          <a:effectLst/>
                        </a:rPr>
                        <a:t>1.13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</a:tr>
              <a:tr h="570679">
                <a:tc>
                  <a:txBody>
                    <a:bodyPr/>
                    <a:lstStyle/>
                    <a:p>
                      <a:pPr marL="10287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(Positive Moderator)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91440" marR="0" indent="-914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STEM Interest</a:t>
                      </a:r>
                      <a:r>
                        <a:rPr lang="en-US" sz="2000" baseline="0" dirty="0" smtClean="0">
                          <a:effectLst/>
                        </a:rPr>
                        <a:t> in Courses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2095" algn="dec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162.12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.000***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9720" algn="dec"/>
                        </a:tabLst>
                      </a:pPr>
                      <a:r>
                        <a:rPr lang="en-US" sz="1600" dirty="0">
                          <a:effectLst/>
                        </a:rPr>
                        <a:t>.86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</a:tr>
              <a:tr h="536227">
                <a:tc>
                  <a:txBody>
                    <a:bodyPr/>
                    <a:lstStyle/>
                    <a:p>
                      <a:pPr marL="10287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(Positive Moderator)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91440" marR="0" indent="-914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STEM</a:t>
                      </a:r>
                      <a:r>
                        <a:rPr lang="en-US" sz="2000" baseline="0" dirty="0" smtClean="0">
                          <a:effectLst/>
                        </a:rPr>
                        <a:t> Interest in Career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2095" algn="dec"/>
                        </a:tabLst>
                      </a:pPr>
                      <a:r>
                        <a:rPr lang="en-US" sz="2000" dirty="0">
                          <a:effectLst/>
                        </a:rPr>
                        <a:t>119.626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.000***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9720" algn="dec"/>
                        </a:tabLst>
                      </a:pPr>
                      <a:r>
                        <a:rPr lang="en-US" sz="1600" dirty="0">
                          <a:effectLst/>
                        </a:rPr>
                        <a:t>.72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59" marR="66659" marT="0" marB="0"/>
                </a:tc>
              </a:tr>
            </a:tbl>
          </a:graphicData>
        </a:graphic>
      </p:graphicFrame>
      <p:sp>
        <p:nvSpPr>
          <p:cNvPr id="44095" name="Rectangle 1"/>
          <p:cNvSpPr>
            <a:spLocks noChangeArrowheads="1"/>
          </p:cNvSpPr>
          <p:nvPr/>
        </p:nvSpPr>
        <p:spPr bwMode="auto">
          <a:xfrm>
            <a:off x="381000" y="381000"/>
            <a:ext cx="83058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300038" algn="dec"/>
              </a:tabLst>
            </a:pPr>
            <a:r>
              <a:rPr lang="en-US" b="1">
                <a:solidFill>
                  <a:srgbClr val="6666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Moderators of Outcomes: Student </a:t>
            </a:r>
          </a:p>
          <a:p>
            <a:pPr>
              <a:tabLst>
                <a:tab pos="300038" algn="dec"/>
              </a:tabLst>
            </a:pPr>
            <a:r>
              <a:rPr lang="en-US" b="1">
                <a:solidFill>
                  <a:srgbClr val="6666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Ratings of Program Quality  </a:t>
            </a:r>
          </a:p>
          <a:p>
            <a:pPr>
              <a:tabLst>
                <a:tab pos="300038" algn="dec"/>
              </a:tabLst>
            </a:pPr>
            <a:r>
              <a:rPr lang="en-US">
                <a:latin typeface="Calibri" pitchFamily="34" charset="0"/>
                <a:ea typeface="Times New Roman" pitchFamily="18" charset="0"/>
                <a:cs typeface="Calibri" pitchFamily="34" charset="0"/>
              </a:rPr>
              <a:t>***</a:t>
            </a:r>
            <a:r>
              <a:rPr lang="en-US" i="1">
                <a:latin typeface="Calibri" pitchFamily="34" charset="0"/>
                <a:ea typeface="Times New Roman" pitchFamily="18" charset="0"/>
                <a:cs typeface="Calibri" pitchFamily="34" charset="0"/>
              </a:rPr>
              <a:t>p </a:t>
            </a:r>
            <a:r>
              <a:rPr lang="en-US">
                <a:latin typeface="Calibri" pitchFamily="34" charset="0"/>
                <a:ea typeface="Times New Roman" pitchFamily="18" charset="0"/>
                <a:cs typeface="Calibri" pitchFamily="34" charset="0"/>
              </a:rPr>
              <a:t>&lt; .001.</a:t>
            </a:r>
            <a:endParaRPr lang="en-US">
              <a:ea typeface="Times New Roman" pitchFamily="18" charset="0"/>
            </a:endParaRPr>
          </a:p>
          <a:p>
            <a:pPr>
              <a:tabLst>
                <a:tab pos="300038" algn="dec"/>
              </a:tabLst>
            </a:pPr>
            <a:endParaRPr lang="en-US">
              <a:ea typeface="Times New Roman" pitchFamily="18" charset="0"/>
            </a:endParaRPr>
          </a:p>
          <a:p>
            <a:pPr eaLnBrk="0" hangingPunct="0">
              <a:tabLst>
                <a:tab pos="300038" algn="dec"/>
              </a:tabLst>
            </a:pPr>
            <a:r>
              <a:rPr lang="en-US" sz="2000">
                <a:ea typeface="Times New Roman" pitchFamily="18" charset="0"/>
              </a:rPr>
              <a:t/>
            </a:r>
            <a:br>
              <a:rPr lang="en-US" sz="2000">
                <a:ea typeface="Times New Roman" pitchFamily="18" charset="0"/>
              </a:rPr>
            </a:br>
            <a:endParaRPr lang="en-US" sz="1600">
              <a:ea typeface="Times New Roman" pitchFamily="18" charset="0"/>
            </a:endParaRPr>
          </a:p>
        </p:txBody>
      </p:sp>
      <p:sp>
        <p:nvSpPr>
          <p:cNvPr id="44096" name="Rectangle 3"/>
          <p:cNvSpPr>
            <a:spLocks noChangeArrowheads="1"/>
          </p:cNvSpPr>
          <p:nvPr/>
        </p:nvSpPr>
        <p:spPr bwMode="auto">
          <a:xfrm>
            <a:off x="42863" y="6486525"/>
            <a:ext cx="2762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900" baseline="30000">
                <a:latin typeface="Calibri" pitchFamily="34" charset="0"/>
                <a:ea typeface="Times New Roman" pitchFamily="18" charset="0"/>
                <a:cs typeface="Calibri" pitchFamily="34" charset="0"/>
                <a:hlinkClick r:id=""/>
              </a:rPr>
              <a:t>[1</a:t>
            </a:r>
            <a:r>
              <a:rPr lang="en-US" sz="1100" baseline="30000">
                <a:latin typeface="Calibri" pitchFamily="34" charset="0"/>
                <a:ea typeface="Times New Roman" pitchFamily="18" charset="0"/>
                <a:cs typeface="Calibri" pitchFamily="34" charset="0"/>
                <a:hlinkClick r:id=""/>
              </a:rPr>
              <a:t>]</a:t>
            </a:r>
            <a:endParaRPr lang="en-US" sz="1100">
              <a:ea typeface="Times New Roman" pitchFamily="18" charset="0"/>
              <a:cs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cap="small" dirty="0" smtClean="0">
                <a:latin typeface="Cambria" pitchFamily="18" charset="0"/>
              </a:rPr>
              <a:t>Wisconsin Department of Public Instruction</a:t>
            </a:r>
            <a:endParaRPr lang="en-US" b="1" cap="small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latin typeface="Cambria" pitchFamily="18" charset="0"/>
              </a:rPr>
              <a:t>Theory of Action: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>
                <a:latin typeface="Cambria" pitchFamily="18" charset="0"/>
              </a:rPr>
              <a:t>Create infrastructure of support</a:t>
            </a:r>
          </a:p>
          <a:p>
            <a:pPr lvl="2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latin typeface="Cambria" pitchFamily="18" charset="0"/>
              </a:rPr>
              <a:t>Build capacity for quality and sustainability through district infrastructure and leadership</a:t>
            </a:r>
          </a:p>
          <a:p>
            <a:pPr lvl="2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latin typeface="Cambria" pitchFamily="18" charset="0"/>
              </a:rPr>
              <a:t>Support quality practice through cascade professional development.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latin typeface="Cambria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latin typeface="Cambria" pitchFamily="18" charset="0"/>
              </a:rPr>
              <a:t>Expectation for Change: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>
                <a:latin typeface="Cambria" pitchFamily="18" charset="0"/>
              </a:rPr>
              <a:t>Districts will infuse service-learning as a strategy to achieve district goals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>
                <a:latin typeface="Cambria" pitchFamily="18" charset="0"/>
              </a:rPr>
              <a:t>District will build an infrastructure of support and leadership to guide practice in local schools.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cap="small" dirty="0" smtClean="0">
                <a:latin typeface="Cambria" pitchFamily="18" charset="0"/>
              </a:rPr>
              <a:t>Wisconsin Department of Public Instruction</a:t>
            </a:r>
            <a:endParaRPr lang="en-US" b="1" cap="small" dirty="0">
              <a:latin typeface="Cambria" pitchFamily="18" charset="0"/>
            </a:endParaRPr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mtClean="0">
                <a:latin typeface="Cambria" pitchFamily="18" charset="0"/>
              </a:rPr>
              <a:t>Context:</a:t>
            </a:r>
          </a:p>
          <a:p>
            <a:pPr lvl="1">
              <a:buFont typeface="Arial" charset="0"/>
              <a:buChar char="•"/>
            </a:pPr>
            <a:r>
              <a:rPr lang="en-US" sz="2400" smtClean="0">
                <a:latin typeface="Cambria" pitchFamily="18" charset="0"/>
              </a:rPr>
              <a:t>Up to 10 districts funded per year for a maximum of 6 years</a:t>
            </a:r>
          </a:p>
          <a:p>
            <a:pPr lvl="2">
              <a:buFont typeface="Courier New" pitchFamily="49" charset="0"/>
              <a:buChar char="o"/>
            </a:pPr>
            <a:r>
              <a:rPr lang="en-US" sz="2000" smtClean="0">
                <a:latin typeface="Cambria" pitchFamily="18" charset="0"/>
              </a:rPr>
              <a:t>Up to $20,000 grants per year</a:t>
            </a:r>
          </a:p>
          <a:p>
            <a:pPr lvl="2">
              <a:buFont typeface="Courier New" pitchFamily="49" charset="0"/>
              <a:buChar char="o"/>
            </a:pPr>
            <a:r>
              <a:rPr lang="en-US" sz="2000" smtClean="0">
                <a:latin typeface="Cambria" pitchFamily="18" charset="0"/>
              </a:rPr>
              <a:t>Fundable expenses must support primarily infrastructure, leadership, curriculum integration, and professional development.</a:t>
            </a:r>
          </a:p>
          <a:p>
            <a:pPr lvl="1">
              <a:buFont typeface="Arial" charset="0"/>
              <a:buChar char="•"/>
            </a:pPr>
            <a:r>
              <a:rPr lang="en-US" sz="2400" smtClean="0">
                <a:latin typeface="Cambria" pitchFamily="18" charset="0"/>
              </a:rPr>
              <a:t>Geographic and demographic diversity</a:t>
            </a:r>
          </a:p>
          <a:p>
            <a:pPr lvl="1">
              <a:buFont typeface="Arial" charset="0"/>
              <a:buChar char="•"/>
            </a:pPr>
            <a:r>
              <a:rPr lang="en-US" sz="2400" smtClean="0">
                <a:latin typeface="Cambria" pitchFamily="18" charset="0"/>
              </a:rPr>
              <a:t>Collaborative network of support.</a:t>
            </a:r>
          </a:p>
          <a:p>
            <a:pPr lvl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cap="small" dirty="0" smtClean="0">
                <a:latin typeface="Cambria" pitchFamily="18" charset="0"/>
              </a:rPr>
              <a:t>Schools of Success</a:t>
            </a:r>
            <a:r>
              <a:rPr lang="en-US" dirty="0" smtClean="0">
                <a:latin typeface="Cambria" pitchFamily="18" charset="0"/>
              </a:rPr>
              <a:t/>
            </a:r>
            <a:br>
              <a:rPr lang="en-US" dirty="0" smtClean="0">
                <a:latin typeface="Cambria" pitchFamily="18" charset="0"/>
              </a:rPr>
            </a:br>
            <a:r>
              <a:rPr lang="en-US" sz="3600" dirty="0" smtClean="0">
                <a:latin typeface="Cambria" pitchFamily="18" charset="0"/>
              </a:rPr>
              <a:t>National Center for Learning and Citizenship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400" dirty="0" smtClean="0">
                <a:latin typeface="Cambria" pitchFamily="18" charset="0"/>
              </a:rPr>
              <a:t>Implementation Strategy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ambria" pitchFamily="18" charset="0"/>
              </a:rPr>
              <a:t>Leadership</a:t>
            </a:r>
          </a:p>
          <a:p>
            <a:pPr lvl="2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600" dirty="0" smtClean="0">
                <a:latin typeface="Cambria" pitchFamily="18" charset="0"/>
              </a:rPr>
              <a:t>Build capacity for leadership at teacher, school, and district levels</a:t>
            </a:r>
          </a:p>
          <a:p>
            <a:pPr lvl="2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600" dirty="0" smtClean="0">
                <a:latin typeface="Cambria" pitchFamily="18" charset="0"/>
              </a:rPr>
              <a:t>Increase capacity for teachers to serve as leaders within their school/district and at the state level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ambria" pitchFamily="18" charset="0"/>
              </a:rPr>
              <a:t>Professional development</a:t>
            </a:r>
          </a:p>
          <a:p>
            <a:pPr lvl="2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600" dirty="0" smtClean="0">
                <a:latin typeface="Cambria" pitchFamily="18" charset="0"/>
              </a:rPr>
              <a:t>Initial training by DPI during first semester of funding</a:t>
            </a:r>
          </a:p>
          <a:p>
            <a:pPr lvl="2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600" dirty="0" smtClean="0">
                <a:latin typeface="Cambria" pitchFamily="18" charset="0"/>
              </a:rPr>
              <a:t>Ongoing professional development through in-person and online environments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ambria" pitchFamily="18" charset="0"/>
              </a:rPr>
              <a:t>Sustainability</a:t>
            </a:r>
          </a:p>
          <a:p>
            <a:pPr lvl="2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600" dirty="0" smtClean="0">
                <a:latin typeface="Cambria" pitchFamily="18" charset="0"/>
              </a:rPr>
              <a:t>All grants must demonstrate progress on five elements that support sustainability</a:t>
            </a:r>
          </a:p>
          <a:p>
            <a:pPr lvl="3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300" dirty="0" smtClean="0">
                <a:latin typeface="Cambria" pitchFamily="18" charset="0"/>
              </a:rPr>
              <a:t>Vision and leadership</a:t>
            </a:r>
          </a:p>
          <a:p>
            <a:pPr lvl="3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300" dirty="0" smtClean="0">
                <a:latin typeface="Cambria" pitchFamily="18" charset="0"/>
              </a:rPr>
              <a:t>Curriculum and assessment</a:t>
            </a:r>
          </a:p>
          <a:p>
            <a:pPr lvl="3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300" dirty="0" smtClean="0">
                <a:latin typeface="Cambria" pitchFamily="18" charset="0"/>
              </a:rPr>
              <a:t>Community and school partnerships</a:t>
            </a:r>
          </a:p>
          <a:p>
            <a:pPr lvl="3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300" dirty="0" smtClean="0">
                <a:latin typeface="Cambria" pitchFamily="18" charset="0"/>
              </a:rPr>
              <a:t>Professional development</a:t>
            </a:r>
          </a:p>
          <a:p>
            <a:pPr lvl="3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300" dirty="0" smtClean="0">
                <a:latin typeface="Cambria" pitchFamily="18" charset="0"/>
              </a:rPr>
              <a:t>Continuous improvement</a:t>
            </a:r>
            <a:endParaRPr lang="en-US" sz="23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cap="small" dirty="0" smtClean="0">
                <a:latin typeface="Cambria" pitchFamily="18" charset="0"/>
              </a:rPr>
              <a:t>LSA 2009 Cohort</a:t>
            </a:r>
            <a:endParaRPr lang="en-US" b="1" cap="small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 rtlCol="0">
            <a:normAutofit fontScale="3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200" dirty="0" smtClean="0">
                <a:latin typeface="Cambria" pitchFamily="18" charset="0"/>
              </a:rPr>
              <a:t>LSA 2009 cohort initially included a number of states and national programs: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200" dirty="0" smtClean="0">
                <a:latin typeface="Cambria" pitchFamily="18" charset="0"/>
              </a:rPr>
              <a:t>States: </a:t>
            </a:r>
            <a:r>
              <a:rPr lang="en-US" sz="5200" b="1" dirty="0" smtClean="0">
                <a:latin typeface="Cambria" pitchFamily="18" charset="0"/>
              </a:rPr>
              <a:t>AZ, HI, IA, IL, LA, MI, MN, OH, and WI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200" dirty="0" smtClean="0">
                <a:latin typeface="Cambria" pitchFamily="18" charset="0"/>
              </a:rPr>
              <a:t>National Programs: NCLC, YSA (focus on STEM, middle schools, high-poverty schools)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5200" dirty="0" smtClean="0">
              <a:latin typeface="Cambria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200" b="1" dirty="0" smtClean="0">
                <a:latin typeface="Cambria" pitchFamily="18" charset="0"/>
              </a:rPr>
              <a:t>Purpose:</a:t>
            </a:r>
            <a:r>
              <a:rPr lang="en-US" sz="5200" dirty="0" smtClean="0">
                <a:latin typeface="Cambria" pitchFamily="18" charset="0"/>
              </a:rPr>
              <a:t> Implement and evaluate service-learning and Pre-K 12 schools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5200" dirty="0" smtClean="0">
              <a:latin typeface="Cambria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200" dirty="0" smtClean="0">
                <a:latin typeface="Cambria" pitchFamily="18" charset="0"/>
              </a:rPr>
              <a:t>Cohort members agreed to use </a:t>
            </a:r>
            <a:r>
              <a:rPr lang="en-US" sz="5200" i="1" dirty="0" smtClean="0">
                <a:latin typeface="Cambria" pitchFamily="18" charset="0"/>
              </a:rPr>
              <a:t>common quasi-experimental evaluation design </a:t>
            </a:r>
            <a:r>
              <a:rPr lang="en-US" sz="5200" dirty="0" smtClean="0">
                <a:latin typeface="Cambria" pitchFamily="18" charset="0"/>
              </a:rPr>
              <a:t>and use the same survey scales to measure a set of core common outcomes: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200" dirty="0" smtClean="0">
                <a:latin typeface="Cambria" pitchFamily="18" charset="0"/>
              </a:rPr>
              <a:t>Academic engagement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200" dirty="0" smtClean="0">
                <a:latin typeface="Cambria" pitchFamily="18" charset="0"/>
              </a:rPr>
              <a:t>Academic performance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200" dirty="0" smtClean="0">
                <a:latin typeface="Cambria" pitchFamily="18" charset="0"/>
              </a:rPr>
              <a:t>Dropout prevention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200" dirty="0" smtClean="0">
                <a:latin typeface="Cambria" pitchFamily="18" charset="0"/>
              </a:rPr>
              <a:t>Acquisition of 21</a:t>
            </a:r>
            <a:r>
              <a:rPr lang="en-US" sz="5200" baseline="30000" dirty="0" smtClean="0">
                <a:latin typeface="Cambria" pitchFamily="18" charset="0"/>
              </a:rPr>
              <a:t>st</a:t>
            </a:r>
            <a:r>
              <a:rPr lang="en-US" sz="5200" dirty="0" smtClean="0">
                <a:latin typeface="Cambria" pitchFamily="18" charset="0"/>
              </a:rPr>
              <a:t> century skills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5200" dirty="0" smtClean="0">
              <a:latin typeface="Cambria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200" dirty="0" smtClean="0">
                <a:latin typeface="Cambria" pitchFamily="18" charset="0"/>
              </a:rPr>
              <a:t>Coordinated evaluation would help to address several shortcomings of S-L research (Billig, 2001; 2008; 2011; Bradley, 2005):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200" dirty="0" smtClean="0">
                <a:latin typeface="Cambria" pitchFamily="18" charset="0"/>
              </a:rPr>
              <a:t>Lack of methodological rigor: Quasi-experimental or experimental design necessary to establish causality and determine effect sizes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200" dirty="0" smtClean="0">
                <a:latin typeface="Cambria" pitchFamily="18" charset="0"/>
              </a:rPr>
              <a:t>Lack of adequate sample: Large, diverse sample necessary to establish more </a:t>
            </a:r>
            <a:r>
              <a:rPr lang="en-US" sz="5200" dirty="0" err="1" smtClean="0">
                <a:latin typeface="Cambria" pitchFamily="18" charset="0"/>
              </a:rPr>
              <a:t>generalizable</a:t>
            </a:r>
            <a:r>
              <a:rPr lang="en-US" sz="5200" dirty="0" smtClean="0">
                <a:latin typeface="Cambria" pitchFamily="18" charset="0"/>
              </a:rPr>
              <a:t> findings across states and various student populations.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smtClean="0"/>
              <a:t>Wisconsin Findings</a:t>
            </a:r>
          </a:p>
        </p:txBody>
      </p:sp>
      <p:sp>
        <p:nvSpPr>
          <p:cNvPr id="48130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en-US" smtClean="0"/>
              <a:t>Will add this week.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9525"/>
          <a:ext cx="8610602" cy="646785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880730"/>
                <a:gridCol w="431162"/>
                <a:gridCol w="720182"/>
                <a:gridCol w="720182"/>
                <a:gridCol w="844636"/>
                <a:gridCol w="934499"/>
                <a:gridCol w="1020258"/>
                <a:gridCol w="1058953"/>
              </a:tblGrid>
              <a:tr h="6209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Academic Engagement (7 items</a:t>
                      </a:r>
                      <a:r>
                        <a:rPr lang="en-US" sz="2000" dirty="0" smtClean="0">
                          <a:effectLst/>
                        </a:rPr>
                        <a:t>)  GRADES</a:t>
                      </a:r>
                      <a:r>
                        <a:rPr lang="en-US" sz="2000" baseline="0" dirty="0" smtClean="0">
                          <a:effectLst/>
                        </a:rPr>
                        <a:t> 3-5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r>
                        <a:rPr lang="en-US" sz="2000" dirty="0" smtClean="0">
                          <a:effectLst/>
                        </a:rPr>
                        <a:t>Pre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" algn="dec"/>
                          <a:tab pos="182880" algn="dec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sd</a:t>
                      </a: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4465" algn="dec"/>
                        </a:tabLs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r>
                        <a:rPr lang="en-US" sz="2000" dirty="0" smtClean="0">
                          <a:effectLst/>
                        </a:rPr>
                        <a:t>Post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" algn="dec"/>
                          <a:tab pos="78740" algn="dec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sd</a:t>
                      </a: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" algn="dec"/>
                          <a:tab pos="78740" algn="dec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Dif</a:t>
                      </a: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" algn="dec"/>
                          <a:tab pos="78740" algn="dec"/>
                        </a:tabLst>
                      </a:pPr>
                      <a:r>
                        <a:rPr lang="en-US" sz="2000">
                          <a:effectLst/>
                        </a:rPr>
                        <a:t>.003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7366">
                <a:tc>
                  <a:txBody>
                    <a:bodyPr/>
                    <a:lstStyle/>
                    <a:p>
                      <a:pPr marL="9715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Service-Learning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3.43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0.56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3.26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0.54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07975" algn="dec"/>
                        </a:tabLst>
                      </a:pPr>
                      <a:r>
                        <a:rPr lang="en-US" sz="2000">
                          <a:effectLst/>
                        </a:rPr>
                        <a:t>-0.17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" algn="dec"/>
                          <a:tab pos="78740" algn="dec"/>
                        </a:tabLs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7366">
                <a:tc>
                  <a:txBody>
                    <a:bodyPr/>
                    <a:lstStyle/>
                    <a:p>
                      <a:pPr marL="9715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Comparison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3.25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0.48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3.25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0.45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07975" algn="dec"/>
                        </a:tabLst>
                      </a:pPr>
                      <a:r>
                        <a:rPr lang="en-US" sz="2000" dirty="0">
                          <a:effectLst/>
                        </a:rPr>
                        <a:t>0.00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" algn="dec"/>
                          <a:tab pos="78740" algn="dec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Academic Competence (7 items)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" algn="dec"/>
                          <a:tab pos="78740" algn="dec"/>
                        </a:tabLst>
                      </a:pPr>
                      <a:r>
                        <a:rPr lang="en-US" sz="2000" dirty="0">
                          <a:effectLst/>
                        </a:rPr>
                        <a:t>.002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7366">
                <a:tc>
                  <a:txBody>
                    <a:bodyPr/>
                    <a:lstStyle/>
                    <a:p>
                      <a:pPr marL="9715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Service-Learning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3.19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0.51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3.13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0.48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07975" algn="dec"/>
                        </a:tabLst>
                      </a:pPr>
                      <a:r>
                        <a:rPr lang="en-US" sz="2000" dirty="0">
                          <a:effectLst/>
                        </a:rPr>
                        <a:t>-0.06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" algn="dec"/>
                          <a:tab pos="78740" algn="dec"/>
                        </a:tabLs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7366">
                <a:tc>
                  <a:txBody>
                    <a:bodyPr/>
                    <a:lstStyle/>
                    <a:p>
                      <a:pPr marL="9715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Comparison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3.14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0.51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3.11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0.48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07975" algn="dec"/>
                        </a:tabLst>
                      </a:pPr>
                      <a:r>
                        <a:rPr lang="en-US" sz="2000" dirty="0">
                          <a:effectLst/>
                        </a:rPr>
                        <a:t>-0.03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" algn="dec"/>
                          <a:tab pos="78740" algn="dec"/>
                        </a:tabLs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Community Attachment (3 items)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" algn="dec"/>
                          <a:tab pos="78740" algn="dec"/>
                        </a:tabLst>
                      </a:pPr>
                      <a:r>
                        <a:rPr lang="en-US" sz="2000" dirty="0">
                          <a:effectLst/>
                        </a:rPr>
                        <a:t>.009*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7366">
                <a:tc>
                  <a:txBody>
                    <a:bodyPr/>
                    <a:lstStyle/>
                    <a:p>
                      <a:pPr marL="9715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Service-Learning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3.07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0.65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3.01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0.62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07975" algn="dec"/>
                        </a:tabLst>
                      </a:pPr>
                      <a:r>
                        <a:rPr lang="en-US" sz="2000" dirty="0">
                          <a:effectLst/>
                        </a:rPr>
                        <a:t>-0.06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" algn="dec"/>
                          <a:tab pos="78740" algn="dec"/>
                        </a:tabLs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7366">
                <a:tc>
                  <a:txBody>
                    <a:bodyPr/>
                    <a:lstStyle/>
                    <a:p>
                      <a:pPr marL="9715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Comparison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3.00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0.64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2.96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0.62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07975" algn="dec"/>
                        </a:tabLst>
                      </a:pPr>
                      <a:r>
                        <a:rPr lang="en-US" sz="2000" dirty="0">
                          <a:effectLst/>
                        </a:rPr>
                        <a:t>-0.04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" algn="dec"/>
                          <a:tab pos="78740" algn="dec"/>
                        </a:tabLs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04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Civic Skills (6 items)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" algn="dec"/>
                          <a:tab pos="78740" algn="dec"/>
                        </a:tabLst>
                      </a:pPr>
                      <a:r>
                        <a:rPr lang="en-US" sz="2000" dirty="0">
                          <a:effectLst/>
                        </a:rPr>
                        <a:t>.011*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7366">
                <a:tc>
                  <a:txBody>
                    <a:bodyPr/>
                    <a:lstStyle/>
                    <a:p>
                      <a:pPr marL="9715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Service-Learning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3.06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0.59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3.07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0.55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07975" algn="dec"/>
                        </a:tabLst>
                      </a:pPr>
                      <a:r>
                        <a:rPr lang="en-US" sz="2000">
                          <a:effectLst/>
                        </a:rPr>
                        <a:t>0.01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" algn="dec"/>
                          <a:tab pos="78740" algn="dec"/>
                        </a:tabLs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7366">
                <a:tc>
                  <a:txBody>
                    <a:bodyPr/>
                    <a:lstStyle/>
                    <a:p>
                      <a:pPr marL="9715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Comparison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3.08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0.56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3.01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0.56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07975" algn="dec"/>
                        </a:tabLst>
                      </a:pPr>
                      <a:r>
                        <a:rPr lang="en-US" sz="2000" dirty="0">
                          <a:effectLst/>
                        </a:rPr>
                        <a:t>-0.07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" algn="dec"/>
                          <a:tab pos="78740" algn="dec"/>
                        </a:tabLs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Civic Dispositions (4 items)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" algn="dec"/>
                          <a:tab pos="78740" algn="dec"/>
                        </a:tabLst>
                      </a:pPr>
                      <a:r>
                        <a:rPr lang="en-US" sz="2000" dirty="0">
                          <a:effectLst/>
                        </a:rPr>
                        <a:t>.001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7366">
                <a:tc>
                  <a:txBody>
                    <a:bodyPr/>
                    <a:lstStyle/>
                    <a:p>
                      <a:pPr marL="9715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Service-Learning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3.32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0.55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3.31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0.59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07975" algn="dec"/>
                        </a:tabLst>
                      </a:pPr>
                      <a:r>
                        <a:rPr lang="en-US" sz="2000" dirty="0">
                          <a:effectLst/>
                        </a:rPr>
                        <a:t>-0.01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" algn="dec"/>
                          <a:tab pos="78740" algn="dec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7366">
                <a:tc>
                  <a:txBody>
                    <a:bodyPr/>
                    <a:lstStyle/>
                    <a:p>
                      <a:pPr marL="9715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Comparison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3.33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0.51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3.30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0.53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07975" algn="dec"/>
                        </a:tabLst>
                      </a:pPr>
                      <a:r>
                        <a:rPr lang="en-US" sz="2000" dirty="0">
                          <a:effectLst/>
                        </a:rPr>
                        <a:t>-0.03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" algn="dec"/>
                          <a:tab pos="78740" algn="dec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62000" y="111125"/>
          <a:ext cx="7543800" cy="668215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890546"/>
                <a:gridCol w="403538"/>
                <a:gridCol w="685128"/>
                <a:gridCol w="685128"/>
                <a:gridCol w="685128"/>
                <a:gridCol w="575744"/>
                <a:gridCol w="954893"/>
                <a:gridCol w="663695"/>
              </a:tblGrid>
              <a:tr h="369277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Beginning of Year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End of Year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Average Difference</a:t>
                      </a:r>
                      <a:endParaRPr lang="en-US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sym typeface="Symbol"/>
                        </a:rPr>
                        <a:t></a:t>
                      </a:r>
                      <a:r>
                        <a:rPr lang="en-US" sz="2000" baseline="-25000">
                          <a:effectLst/>
                        </a:rPr>
                        <a:t>g</a:t>
                      </a:r>
                      <a:r>
                        <a:rPr lang="en-US" sz="2000" baseline="30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4513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Mean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SD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Mean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SD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13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Academic </a:t>
                      </a:r>
                      <a:r>
                        <a:rPr lang="en-US" sz="2000" dirty="0" smtClean="0">
                          <a:effectLst/>
                        </a:rPr>
                        <a:t>Engagement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2.87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0.48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2.89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0.52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5590" algn="dec"/>
                        </a:tabLst>
                      </a:pPr>
                      <a:r>
                        <a:rPr lang="en-US" sz="2000">
                          <a:effectLst/>
                        </a:rPr>
                        <a:t>0.02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8110" algn="dec"/>
                        </a:tabLst>
                      </a:pPr>
                      <a:r>
                        <a:rPr lang="en-US" sz="2000">
                          <a:effectLst/>
                        </a:rPr>
                        <a:t>.001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13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Academic </a:t>
                      </a:r>
                      <a:r>
                        <a:rPr lang="en-US" sz="2000" dirty="0" smtClean="0">
                          <a:effectLst/>
                        </a:rPr>
                        <a:t>Competence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3.16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0.52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3.14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0.54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5590" algn="dec"/>
                        </a:tabLst>
                      </a:pPr>
                      <a:r>
                        <a:rPr lang="en-US" sz="2000">
                          <a:effectLst/>
                        </a:rPr>
                        <a:t>-0.02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8110" algn="dec"/>
                        </a:tabLst>
                      </a:pPr>
                      <a:r>
                        <a:rPr lang="en-US" sz="2000">
                          <a:effectLst/>
                        </a:rPr>
                        <a:t>.001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13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Community </a:t>
                      </a:r>
                      <a:r>
                        <a:rPr lang="en-US" sz="2000" dirty="0" smtClean="0">
                          <a:effectLst/>
                        </a:rPr>
                        <a:t>Attachment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2.44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0.51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2.50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0.53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5590" algn="dec"/>
                        </a:tabLst>
                      </a:pPr>
                      <a:r>
                        <a:rPr lang="en-US" sz="2000">
                          <a:effectLst/>
                        </a:rPr>
                        <a:t>0.06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8110" algn="dec"/>
                        </a:tabLst>
                      </a:pPr>
                      <a:r>
                        <a:rPr lang="en-US" sz="2000">
                          <a:effectLst/>
                        </a:rPr>
                        <a:t>.014***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13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Civic Dispositions 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2.95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0.56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3.01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0.58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5590" algn="dec"/>
                        </a:tabLst>
                      </a:pPr>
                      <a:r>
                        <a:rPr lang="en-US" sz="2000">
                          <a:effectLst/>
                        </a:rPr>
                        <a:t>0.06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8110" algn="dec"/>
                        </a:tabLst>
                      </a:pPr>
                      <a:r>
                        <a:rPr lang="en-US" sz="2000">
                          <a:effectLst/>
                        </a:rPr>
                        <a:t>.015***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13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Respect for </a:t>
                      </a:r>
                      <a:r>
                        <a:rPr lang="en-US" sz="2000" dirty="0" smtClean="0">
                          <a:effectLst/>
                        </a:rPr>
                        <a:t>Diversity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3.26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0.58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3.34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0.53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5590" algn="dec"/>
                        </a:tabLst>
                      </a:pPr>
                      <a:r>
                        <a:rPr lang="en-US" sz="2000">
                          <a:effectLst/>
                        </a:rPr>
                        <a:t>0.08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8110" algn="dec"/>
                        </a:tabLst>
                      </a:pPr>
                      <a:r>
                        <a:rPr lang="en-US" sz="2000">
                          <a:effectLst/>
                        </a:rPr>
                        <a:t>.019***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13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Civic Skills: Communication 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2.94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0.52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3.00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0.49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5590" algn="dec"/>
                        </a:tabLst>
                      </a:pPr>
                      <a:r>
                        <a:rPr lang="en-US" sz="2000">
                          <a:effectLst/>
                        </a:rPr>
                        <a:t>0.06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8110" algn="dec"/>
                        </a:tabLst>
                      </a:pPr>
                      <a:r>
                        <a:rPr lang="en-US" sz="2000">
                          <a:effectLst/>
                        </a:rPr>
                        <a:t>.012***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13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Civic Skills: Leadership </a:t>
                      </a:r>
                      <a:r>
                        <a:rPr lang="en-US" sz="2000" dirty="0" smtClean="0">
                          <a:effectLst/>
                        </a:rPr>
                        <a:t>(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2.93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0.62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3.00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0.60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5590" algn="dec"/>
                        </a:tabLst>
                      </a:pPr>
                      <a:r>
                        <a:rPr lang="en-US" sz="2000">
                          <a:effectLst/>
                        </a:rPr>
                        <a:t>0.07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8110" algn="dec"/>
                        </a:tabLst>
                      </a:pPr>
                      <a:r>
                        <a:rPr lang="en-US" sz="2000">
                          <a:effectLst/>
                        </a:rPr>
                        <a:t>.015***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13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Civic Skills: Problem Solving 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2.87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0.51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2.93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0.50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5590" algn="dec"/>
                        </a:tabLst>
                      </a:pPr>
                      <a:r>
                        <a:rPr lang="en-US" sz="2000" dirty="0">
                          <a:effectLst/>
                        </a:rPr>
                        <a:t>0.06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8110" algn="dec"/>
                        </a:tabLst>
                      </a:pPr>
                      <a:r>
                        <a:rPr lang="en-US" sz="2000">
                          <a:effectLst/>
                        </a:rPr>
                        <a:t>.013***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1338">
                <a:tc>
                  <a:txBody>
                    <a:bodyPr/>
                    <a:lstStyle/>
                    <a:p>
                      <a:pPr marL="11874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Service-Learning Engagement 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---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" algn="dec"/>
                        </a:tabLst>
                      </a:pPr>
                      <a:r>
                        <a:rPr lang="en-US" sz="2000">
                          <a:effectLst/>
                        </a:rPr>
                        <a:t>---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2.89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0.69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---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---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1338">
                <a:tc>
                  <a:txBody>
                    <a:bodyPr/>
                    <a:lstStyle/>
                    <a:p>
                      <a:pPr marL="118745" marR="0" indent="-11874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Service-Learning Quality </a:t>
                      </a:r>
                      <a:r>
                        <a:rPr lang="en-US" sz="2000" dirty="0" smtClean="0">
                          <a:effectLst/>
                        </a:rPr>
                        <a:t>(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---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" algn="dec"/>
                        </a:tabLst>
                      </a:pPr>
                      <a:r>
                        <a:rPr lang="en-US" sz="2000" dirty="0">
                          <a:effectLst/>
                        </a:rPr>
                        <a:t>---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2.87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0.55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---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---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53" name="Object 13"/>
          <p:cNvGraphicFramePr>
            <a:graphicFrameLocks noChangeAspect="1"/>
          </p:cNvGraphicFramePr>
          <p:nvPr/>
        </p:nvGraphicFramePr>
        <p:xfrm>
          <a:off x="666750" y="1371600"/>
          <a:ext cx="7724775" cy="5181600"/>
        </p:xfrm>
        <a:graphic>
          <a:graphicData uri="http://schemas.openxmlformats.org/presentationml/2006/ole">
            <p:oleObj spid="_x0000_s10253" name="Chart" r:id="rId3" imgW="3571875" imgH="2400300" progId="Excel.Sheet.8">
              <p:embed/>
            </p:oleObj>
          </a:graphicData>
        </a:graphic>
      </p:graphicFrame>
      <p:sp>
        <p:nvSpPr>
          <p:cNvPr id="10254" name="Rectangle 5"/>
          <p:cNvSpPr>
            <a:spLocks noChangeArrowheads="1"/>
          </p:cNvSpPr>
          <p:nvPr/>
        </p:nvSpPr>
        <p:spPr bwMode="auto">
          <a:xfrm>
            <a:off x="271463" y="176213"/>
            <a:ext cx="86010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400" b="1">
                <a:solidFill>
                  <a:srgbClr val="666699"/>
                </a:solidFill>
                <a:cs typeface="Times New Roman" pitchFamily="18" charset="0"/>
              </a:rPr>
              <a:t>Changes Over Time in Service-Learning and</a:t>
            </a:r>
            <a:endParaRPr lang="en-US" sz="2400"/>
          </a:p>
          <a:p>
            <a:pPr eaLnBrk="0" hangingPunct="0"/>
            <a:r>
              <a:rPr lang="en-US" sz="2400" b="1">
                <a:solidFill>
                  <a:srgbClr val="666699"/>
                </a:solidFill>
                <a:cs typeface="Times New Roman" pitchFamily="18" charset="0"/>
              </a:rPr>
              <a:t>Comparison Students Ratings of Community Attachment </a:t>
            </a:r>
          </a:p>
          <a:p>
            <a:pPr eaLnBrk="0" hangingPunct="0"/>
            <a:r>
              <a:rPr lang="en-US" sz="2400" b="1">
                <a:solidFill>
                  <a:srgbClr val="666699"/>
                </a:solidFill>
                <a:cs typeface="Times New Roman" pitchFamily="18" charset="0"/>
              </a:rPr>
              <a:t>(</a:t>
            </a:r>
            <a:r>
              <a:rPr lang="en-US" sz="2400" b="1" i="1">
                <a:solidFill>
                  <a:srgbClr val="666699"/>
                </a:solidFill>
                <a:cs typeface="Times New Roman" pitchFamily="18" charset="0"/>
              </a:rPr>
              <a:t>N</a:t>
            </a:r>
            <a:r>
              <a:rPr lang="en-US" sz="2400" b="1">
                <a:solidFill>
                  <a:srgbClr val="666699"/>
                </a:solidFill>
                <a:cs typeface="Times New Roman" pitchFamily="18" charset="0"/>
              </a:rPr>
              <a:t> = </a:t>
            </a:r>
            <a:r>
              <a:rPr lang="en-US" sz="2000" b="1">
                <a:solidFill>
                  <a:srgbClr val="666699"/>
                </a:solidFill>
                <a:cs typeface="Times New Roman" pitchFamily="18" charset="0"/>
              </a:rPr>
              <a:t>1,174)</a:t>
            </a:r>
            <a:endParaRPr lang="en-US" sz="2000"/>
          </a:p>
          <a:p>
            <a:pPr eaLnBrk="0" hangingPunct="0"/>
            <a:endParaRPr lang="en-US"/>
          </a:p>
        </p:txBody>
      </p:sp>
      <p:sp>
        <p:nvSpPr>
          <p:cNvPr id="10255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1085850"/>
          <a:ext cx="7467601" cy="525780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558837"/>
                <a:gridCol w="1454382"/>
                <a:gridCol w="1454382"/>
              </a:tblGrid>
              <a:tr h="9559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Frequency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Percentage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4779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00050" algn="dec"/>
                          <a:tab pos="624840" algn="dec"/>
                        </a:tabLst>
                      </a:pPr>
                      <a:r>
                        <a:rPr lang="en-US" sz="2000" dirty="0">
                          <a:effectLst/>
                        </a:rPr>
                        <a:t>Reading Skills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332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33.3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79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Writing Skills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387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38.8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79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Math Skills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225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22.5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79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00050" algn="dec"/>
                          <a:tab pos="624840" algn="dec"/>
                        </a:tabLst>
                      </a:pPr>
                      <a:r>
                        <a:rPr lang="en-US" sz="2000">
                          <a:effectLst/>
                        </a:rPr>
                        <a:t>Science Skills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203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20.3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7982">
                <a:tc>
                  <a:txBody>
                    <a:bodyPr/>
                    <a:lstStyle/>
                    <a:p>
                      <a:pPr marL="228600" marR="0" indent="-2286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Computer Skills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280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28.1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7982">
                <a:tc>
                  <a:txBody>
                    <a:bodyPr/>
                    <a:lstStyle/>
                    <a:p>
                      <a:pPr marL="228600" marR="0" indent="-2286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Tutoring Skills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165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16.5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7982">
                <a:tc>
                  <a:txBody>
                    <a:bodyPr/>
                    <a:lstStyle/>
                    <a:p>
                      <a:pPr marL="228600" marR="0" indent="-2286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Career Awareness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404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40.5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7982">
                <a:tc>
                  <a:txBody>
                    <a:bodyPr/>
                    <a:lstStyle/>
                    <a:p>
                      <a:pPr marL="228600" marR="0" indent="-2286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Job Skills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488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48.9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7982">
                <a:tc>
                  <a:txBody>
                    <a:bodyPr/>
                    <a:lstStyle/>
                    <a:p>
                      <a:pPr marL="228600" marR="0" indent="-2286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Work Experience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590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59.1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2271" name="Rectangle 1"/>
          <p:cNvSpPr>
            <a:spLocks noChangeArrowheads="1"/>
          </p:cNvSpPr>
          <p:nvPr/>
        </p:nvSpPr>
        <p:spPr bwMode="auto">
          <a:xfrm>
            <a:off x="533400" y="269875"/>
            <a:ext cx="552767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400050" algn="dec"/>
                <a:tab pos="625475" algn="dec"/>
              </a:tabLst>
            </a:pPr>
            <a:r>
              <a:rPr lang="en-US" sz="2000" b="1">
                <a:solidFill>
                  <a:srgbClr val="666699"/>
                </a:solidFill>
                <a:cs typeface="Times New Roman" pitchFamily="18" charset="0"/>
              </a:rPr>
              <a:t>Percentage of Service-Learning Students</a:t>
            </a:r>
            <a:endParaRPr lang="en-US" sz="2000"/>
          </a:p>
          <a:p>
            <a:pPr eaLnBrk="0" hangingPunct="0">
              <a:tabLst>
                <a:tab pos="400050" algn="dec"/>
                <a:tab pos="625475" algn="dec"/>
              </a:tabLst>
            </a:pPr>
            <a:r>
              <a:rPr lang="en-US" sz="2000" b="1">
                <a:solidFill>
                  <a:srgbClr val="666699"/>
                </a:solidFill>
                <a:cs typeface="Times New Roman" pitchFamily="18" charset="0"/>
              </a:rPr>
              <a:t>Reporting Skill Gains, Grades 6-12 (</a:t>
            </a:r>
            <a:r>
              <a:rPr lang="en-US" sz="2000" b="1" i="1">
                <a:solidFill>
                  <a:srgbClr val="666699"/>
                </a:solidFill>
                <a:cs typeface="Times New Roman" pitchFamily="18" charset="0"/>
              </a:rPr>
              <a:t>N</a:t>
            </a:r>
            <a:r>
              <a:rPr lang="en-US" sz="2000" b="1">
                <a:solidFill>
                  <a:srgbClr val="666699"/>
                </a:solidFill>
                <a:cs typeface="Times New Roman" pitchFamily="18" charset="0"/>
              </a:rPr>
              <a:t> = 823)</a:t>
            </a:r>
            <a:endParaRPr lang="en-US" sz="2000"/>
          </a:p>
          <a:p>
            <a:pPr eaLnBrk="0" hangingPunct="0">
              <a:tabLst>
                <a:tab pos="400050" algn="dec"/>
                <a:tab pos="625475" algn="dec"/>
              </a:tabLst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small" dirty="0" smtClean="0">
                <a:latin typeface="Cambria" pitchFamily="18" charset="0"/>
              </a:rPr>
              <a:t>Questions For Discussion</a:t>
            </a:r>
          </a:p>
        </p:txBody>
      </p:sp>
      <p:sp>
        <p:nvSpPr>
          <p:cNvPr id="532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Arial" charset="0"/>
              <a:buNone/>
            </a:pPr>
            <a:endParaRPr lang="en-US" sz="2500" dirty="0" smtClean="0">
              <a:latin typeface="Cambria" pitchFamily="18" charset="0"/>
            </a:endParaRPr>
          </a:p>
          <a:p>
            <a:pPr marL="609600" indent="-609600"/>
            <a:r>
              <a:rPr lang="en-US" sz="2400" dirty="0" smtClean="0">
                <a:latin typeface="Cambria" pitchFamily="18" charset="0"/>
              </a:rPr>
              <a:t>What program design characteristics influenced outcomes?</a:t>
            </a:r>
          </a:p>
          <a:p>
            <a:pPr marL="609600" indent="-609600"/>
            <a:r>
              <a:rPr lang="en-US" sz="2400" dirty="0" smtClean="0">
                <a:latin typeface="Cambria" pitchFamily="18" charset="0"/>
              </a:rPr>
              <a:t>What is the relationship between each programs’ theory of action and implementation strategy, and the student outcomes for that program?</a:t>
            </a:r>
          </a:p>
          <a:p>
            <a:pPr marL="609600" indent="-609600"/>
            <a:r>
              <a:rPr lang="en-US" sz="2400" dirty="0" smtClean="0">
                <a:latin typeface="Cambria" pitchFamily="18" charset="0"/>
              </a:rPr>
              <a:t>What conclusions, if any, can we draw by looking across the evaluation findings of the three programs?</a:t>
            </a:r>
          </a:p>
          <a:p>
            <a:pPr marL="609600" indent="-609600"/>
            <a:r>
              <a:rPr lang="en-US" sz="2400" dirty="0" smtClean="0">
                <a:latin typeface="Cambria" pitchFamily="18" charset="0"/>
              </a:rPr>
              <a:t>What other questions do you have for us or for discussion here or in the future?</a:t>
            </a:r>
          </a:p>
          <a:p>
            <a:pPr marL="609600" indent="-609600"/>
            <a:endParaRPr lang="en-US" dirty="0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small" dirty="0" smtClean="0">
                <a:latin typeface="Cambria" pitchFamily="18" charset="0"/>
              </a:rPr>
              <a:t>Thank You!</a:t>
            </a:r>
          </a:p>
        </p:txBody>
      </p:sp>
      <p:sp>
        <p:nvSpPr>
          <p:cNvPr id="542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>
                <a:latin typeface="Cambria" pitchFamily="18" charset="0"/>
              </a:rPr>
              <a:t>To continue this conversation, please use the conference proceedings.</a:t>
            </a:r>
          </a:p>
          <a:p>
            <a:r>
              <a:rPr lang="en-US" sz="2800" dirty="0" smtClean="0">
                <a:latin typeface="Cambria" pitchFamily="18" charset="0"/>
              </a:rPr>
              <a:t>Please contact us if you have additional comments or questions.</a:t>
            </a:r>
          </a:p>
          <a:p>
            <a:pPr lvl="1"/>
            <a:r>
              <a:rPr lang="en-US" dirty="0" smtClean="0">
                <a:latin typeface="Cambria" pitchFamily="18" charset="0"/>
              </a:rPr>
              <a:t>Paul Baumann: </a:t>
            </a:r>
            <a:r>
              <a:rPr lang="en-US" dirty="0" smtClean="0">
                <a:latin typeface="Cambria" pitchFamily="18" charset="0"/>
                <a:hlinkClick r:id="rId2"/>
              </a:rPr>
              <a:t>pbaumann@ecs.org</a:t>
            </a:r>
            <a:endParaRPr lang="en-US" dirty="0" smtClean="0">
              <a:latin typeface="Cambria" pitchFamily="18" charset="0"/>
            </a:endParaRPr>
          </a:p>
          <a:p>
            <a:pPr lvl="1"/>
            <a:r>
              <a:rPr lang="en-US" dirty="0" smtClean="0">
                <a:latin typeface="Cambria" pitchFamily="18" charset="0"/>
              </a:rPr>
              <a:t>Shelley </a:t>
            </a:r>
            <a:r>
              <a:rPr lang="en-US" dirty="0" err="1" smtClean="0">
                <a:latin typeface="Cambria" pitchFamily="18" charset="0"/>
              </a:rPr>
              <a:t>Billig</a:t>
            </a:r>
            <a:r>
              <a:rPr lang="en-US" dirty="0" smtClean="0">
                <a:latin typeface="Cambria" pitchFamily="18" charset="0"/>
              </a:rPr>
              <a:t>: </a:t>
            </a:r>
            <a:r>
              <a:rPr lang="en-US" dirty="0" smtClean="0">
                <a:latin typeface="Cambria" pitchFamily="18" charset="0"/>
                <a:hlinkClick r:id="rId3"/>
              </a:rPr>
              <a:t>billig@rmcdenver.com</a:t>
            </a:r>
            <a:endParaRPr lang="en-US" dirty="0" smtClean="0">
              <a:latin typeface="Cambria" pitchFamily="18" charset="0"/>
            </a:endParaRPr>
          </a:p>
          <a:p>
            <a:pPr lvl="1"/>
            <a:r>
              <a:rPr lang="en-US" dirty="0" smtClean="0">
                <a:latin typeface="Cambria" pitchFamily="18" charset="0"/>
              </a:rPr>
              <a:t>Susan </a:t>
            </a:r>
            <a:r>
              <a:rPr lang="en-US" dirty="0" err="1" smtClean="0">
                <a:latin typeface="Cambria" pitchFamily="18" charset="0"/>
              </a:rPr>
              <a:t>Abravanel</a:t>
            </a:r>
            <a:r>
              <a:rPr lang="en-US" dirty="0" smtClean="0">
                <a:latin typeface="Cambria" pitchFamily="18" charset="0"/>
              </a:rPr>
              <a:t>: </a:t>
            </a:r>
            <a:r>
              <a:rPr lang="en-US" dirty="0" smtClean="0">
                <a:latin typeface="Cambria" pitchFamily="18" charset="0"/>
                <a:hlinkClick r:id="rId4"/>
              </a:rPr>
              <a:t>sabravanel@ysa.org</a:t>
            </a:r>
            <a:r>
              <a:rPr lang="en-US" dirty="0" smtClean="0">
                <a:latin typeface="Cambria" pitchFamily="18" charset="0"/>
              </a:rPr>
              <a:t> </a:t>
            </a:r>
            <a:endParaRPr lang="en-US" dirty="0" smtClean="0">
              <a:latin typeface="Cambria" pitchFamily="18" charset="0"/>
            </a:endParaRPr>
          </a:p>
          <a:p>
            <a:pPr lvl="1"/>
            <a:r>
              <a:rPr lang="en-US" dirty="0" smtClean="0">
                <a:latin typeface="Cambria" pitchFamily="18" charset="0"/>
              </a:rPr>
              <a:t>Teri </a:t>
            </a:r>
            <a:r>
              <a:rPr lang="en-US" dirty="0" err="1" smtClean="0">
                <a:latin typeface="Cambria" pitchFamily="18" charset="0"/>
              </a:rPr>
              <a:t>Dary</a:t>
            </a:r>
            <a:r>
              <a:rPr lang="en-US" smtClean="0">
                <a:latin typeface="Cambria" pitchFamily="18" charset="0"/>
              </a:rPr>
              <a:t>: </a:t>
            </a:r>
            <a:r>
              <a:rPr lang="en-US" smtClean="0">
                <a:latin typeface="Cambria" pitchFamily="18" charset="0"/>
                <a:hlinkClick r:id="rId5"/>
              </a:rPr>
              <a:t>teri.dary@dpi.state.wi.us</a:t>
            </a:r>
            <a:r>
              <a:rPr lang="en-US" smtClean="0">
                <a:latin typeface="Cambria" pitchFamily="18" charset="0"/>
              </a:rPr>
              <a:t> </a:t>
            </a:r>
            <a:endParaRPr lang="en-US" dirty="0" smtClean="0">
              <a:latin typeface="Cambria" pitchFamily="18" charset="0"/>
            </a:endParaRP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cap="small" dirty="0" smtClean="0">
                <a:latin typeface="Cambria" pitchFamily="18" charset="0"/>
              </a:rPr>
              <a:t>Research Questions</a:t>
            </a:r>
            <a:endParaRPr lang="en-US" b="1" cap="small" dirty="0">
              <a:latin typeface="Cambria" pitchFamily="18" charset="0"/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Arial" charset="0"/>
              <a:buAutoNum type="arabicPeriod"/>
            </a:pPr>
            <a:r>
              <a:rPr lang="en-US" sz="2100" dirty="0" smtClean="0">
                <a:latin typeface="Cambria" pitchFamily="18" charset="0"/>
              </a:rPr>
              <a:t>What was the impact of service-learning participation on students?:</a:t>
            </a:r>
          </a:p>
          <a:p>
            <a:pPr marL="914400" lvl="1" indent="-514350">
              <a:buFont typeface="Arial" charset="0"/>
              <a:buAutoNum type="alphaLcPeriod"/>
            </a:pPr>
            <a:r>
              <a:rPr lang="en-US" sz="2100" dirty="0" smtClean="0">
                <a:latin typeface="Cambria" pitchFamily="18" charset="0"/>
              </a:rPr>
              <a:t>Academic engagement; educational aspirations; acquisition of 21</a:t>
            </a:r>
            <a:r>
              <a:rPr lang="en-US" sz="2100" baseline="30000" dirty="0" smtClean="0">
                <a:latin typeface="Cambria" pitchFamily="18" charset="0"/>
              </a:rPr>
              <a:t>st</a:t>
            </a:r>
            <a:r>
              <a:rPr lang="en-US" sz="2100" dirty="0" smtClean="0">
                <a:latin typeface="Cambria" pitchFamily="18" charset="0"/>
              </a:rPr>
              <a:t> century skills; civic dispositions; interest and abilities in STEM; and interest in careers that require STEM skills</a:t>
            </a:r>
          </a:p>
          <a:p>
            <a:pPr marL="914400" lvl="1" indent="-514350">
              <a:buFont typeface="Arial" charset="0"/>
              <a:buAutoNum type="alphaLcPeriod"/>
            </a:pPr>
            <a:r>
              <a:rPr lang="en-US" sz="2100" dirty="0" smtClean="0">
                <a:latin typeface="Cambria" pitchFamily="18" charset="0"/>
              </a:rPr>
              <a:t>Academic achievement, dropout rates, attendance, and discipline referral rates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sz="2100" dirty="0" smtClean="0">
                <a:latin typeface="Cambria" pitchFamily="18" charset="0"/>
              </a:rPr>
              <a:t>What program design characteristics influenced outcomes?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sz="2100" dirty="0" smtClean="0">
                <a:latin typeface="Cambria" pitchFamily="18" charset="0"/>
              </a:rPr>
              <a:t>What is the relationship between each programs’ theory of action and implementation strategy, and the student outcomes for that program?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sz="2100" dirty="0" smtClean="0">
                <a:latin typeface="Cambria" pitchFamily="18" charset="0"/>
              </a:rPr>
              <a:t>What conclusions, if any, can we draw by looking across the evaluation findings of the three programs?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cap="small" dirty="0" smtClean="0">
                <a:latin typeface="Cambria" pitchFamily="18" charset="0"/>
              </a:rPr>
              <a:t>Methodology</a:t>
            </a:r>
            <a:endParaRPr lang="en-US" b="1" cap="small" dirty="0">
              <a:latin typeface="Cambria" pitchFamily="18" charset="0"/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smtClean="0">
                <a:latin typeface="Cambria" pitchFamily="18" charset="0"/>
              </a:rPr>
              <a:t>LSA sub-grantees from each state were required to participate if they received a certain level of funding.</a:t>
            </a:r>
          </a:p>
          <a:p>
            <a:r>
              <a:rPr lang="en-US" sz="2600" smtClean="0">
                <a:latin typeface="Cambria" pitchFamily="18" charset="0"/>
              </a:rPr>
              <a:t>Each recruited a matched-comparison site for every two programs (e.g., one middle school site for every two middle school sites served).</a:t>
            </a:r>
          </a:p>
          <a:p>
            <a:r>
              <a:rPr lang="en-US" sz="2600" smtClean="0">
                <a:latin typeface="Cambria" pitchFamily="18" charset="0"/>
              </a:rPr>
              <a:t>Matches were based on demographics (roughly the same SES and racial/ethnic percentages) and achievement scores (scores on the state assessment in ELA and math) coming to the school year.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cap="small" dirty="0" smtClean="0">
                <a:latin typeface="Cambria" pitchFamily="18" charset="0"/>
              </a:rPr>
              <a:t>Methodology</a:t>
            </a:r>
            <a:endParaRPr lang="en-US" b="1" cap="small" dirty="0">
              <a:latin typeface="Cambria" pitchFamily="18" charset="0"/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r>
              <a:rPr lang="en-US" sz="2400" smtClean="0">
                <a:latin typeface="Cambria" pitchFamily="18" charset="0"/>
              </a:rPr>
              <a:t>In year one, a retrospective pre/post-student survey was used; in years two and three, a traditional pre/post-student survey was used.</a:t>
            </a:r>
          </a:p>
          <a:p>
            <a:r>
              <a:rPr lang="en-US" sz="2400" smtClean="0">
                <a:latin typeface="Cambria" pitchFamily="18" charset="0"/>
              </a:rPr>
              <a:t>Teachers and community members answered a post-only survey.</a:t>
            </a:r>
          </a:p>
          <a:p>
            <a:r>
              <a:rPr lang="en-US" sz="2400" smtClean="0">
                <a:latin typeface="Cambria" pitchFamily="18" charset="0"/>
              </a:rPr>
              <a:t>Achievement data were collected from the sites or state, including test scores in language arts, math and science, attendance, disciplinary data, and graduation/dropout rates.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cap="small" dirty="0" smtClean="0">
                <a:latin typeface="Cambria" pitchFamily="18" charset="0"/>
              </a:rPr>
              <a:t>Schools of Success</a:t>
            </a:r>
            <a:r>
              <a:rPr lang="en-US" dirty="0" smtClean="0">
                <a:latin typeface="Cambria" pitchFamily="18" charset="0"/>
              </a:rPr>
              <a:t/>
            </a:r>
            <a:br>
              <a:rPr lang="en-US" dirty="0" smtClean="0">
                <a:latin typeface="Cambria" pitchFamily="18" charset="0"/>
              </a:rPr>
            </a:br>
            <a:r>
              <a:rPr lang="en-US" sz="3600" dirty="0" smtClean="0">
                <a:latin typeface="Cambria" pitchFamily="18" charset="0"/>
              </a:rPr>
              <a:t>National Center for Learning and Citizenship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latin typeface="Cambria" pitchFamily="18" charset="0"/>
              </a:rPr>
              <a:t>Theory of Action: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latin typeface="Cambria" pitchFamily="18" charset="0"/>
              </a:rPr>
              <a:t>Guide schools from policy to action, and action to policy</a:t>
            </a:r>
          </a:p>
          <a:p>
            <a:pPr lvl="2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latin typeface="Cambria" pitchFamily="18" charset="0"/>
              </a:rPr>
              <a:t>Encourage high-quality practice and sustainability through policy and district/building leadership</a:t>
            </a:r>
          </a:p>
          <a:p>
            <a:pPr lvl="2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latin typeface="Cambria" pitchFamily="18" charset="0"/>
              </a:rPr>
              <a:t>Encourage policy and district/building leadership through models of high-quality practice.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latin typeface="Cambria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latin typeface="Cambria" pitchFamily="18" charset="0"/>
              </a:rPr>
              <a:t>Expectation for Change: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latin typeface="Cambria" pitchFamily="18" charset="0"/>
              </a:rPr>
              <a:t>Changes to district/school policy (broadly conceived)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latin typeface="Cambria" pitchFamily="18" charset="0"/>
              </a:rPr>
              <a:t>District/schools will begin new or grow existing service-learning programs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latin typeface="Cambria" pitchFamily="18" charset="0"/>
              </a:rPr>
              <a:t>Increase middle school students’ engagement in STEM related classes.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cap="small" dirty="0" smtClean="0">
                <a:latin typeface="Cambria" pitchFamily="18" charset="0"/>
              </a:rPr>
              <a:t>Schools of Success</a:t>
            </a:r>
            <a:r>
              <a:rPr lang="en-US" dirty="0" smtClean="0">
                <a:latin typeface="Cambria" pitchFamily="18" charset="0"/>
              </a:rPr>
              <a:t/>
            </a:r>
            <a:br>
              <a:rPr lang="en-US" dirty="0" smtClean="0">
                <a:latin typeface="Cambria" pitchFamily="18" charset="0"/>
              </a:rPr>
            </a:br>
            <a:r>
              <a:rPr lang="en-US" sz="3600" dirty="0" smtClean="0">
                <a:latin typeface="Cambria" pitchFamily="18" charset="0"/>
              </a:rPr>
              <a:t>National Center for Learning and Citizenship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z="2200" smtClean="0">
                <a:latin typeface="Cambria" pitchFamily="18" charset="0"/>
              </a:rPr>
              <a:t>Context:</a:t>
            </a:r>
          </a:p>
          <a:p>
            <a:pPr lvl="1">
              <a:buFont typeface="Arial" charset="0"/>
              <a:buChar char="•"/>
            </a:pPr>
            <a:r>
              <a:rPr lang="en-US" sz="2200" smtClean="0">
                <a:latin typeface="Cambria" pitchFamily="18" charset="0"/>
              </a:rPr>
              <a:t>Nine middle schools</a:t>
            </a:r>
          </a:p>
          <a:p>
            <a:pPr lvl="2">
              <a:buFont typeface="Courier New" pitchFamily="49" charset="0"/>
              <a:buChar char="o"/>
            </a:pPr>
            <a:r>
              <a:rPr lang="en-US" sz="2200" smtClean="0">
                <a:latin typeface="Cambria" pitchFamily="18" charset="0"/>
              </a:rPr>
              <a:t>CA, KY (3), MI, MS, NY (2), PA</a:t>
            </a:r>
          </a:p>
          <a:p>
            <a:pPr lvl="2">
              <a:buFont typeface="Courier New" pitchFamily="49" charset="0"/>
              <a:buChar char="o"/>
            </a:pPr>
            <a:r>
              <a:rPr lang="en-US" sz="2200" smtClean="0">
                <a:latin typeface="Cambria" pitchFamily="18" charset="0"/>
              </a:rPr>
              <a:t>Two Charter Schools (MI, PA)</a:t>
            </a:r>
          </a:p>
          <a:p>
            <a:pPr lvl="2">
              <a:buFont typeface="Courier New" pitchFamily="49" charset="0"/>
              <a:buChar char="o"/>
            </a:pPr>
            <a:r>
              <a:rPr lang="en-US" sz="2200" smtClean="0">
                <a:latin typeface="Cambria" pitchFamily="18" charset="0"/>
              </a:rPr>
              <a:t>Three KY schools, all in one district</a:t>
            </a:r>
          </a:p>
          <a:p>
            <a:pPr lvl="2">
              <a:buFont typeface="Courier New" pitchFamily="49" charset="0"/>
              <a:buChar char="o"/>
            </a:pPr>
            <a:r>
              <a:rPr lang="en-US" sz="2200" smtClean="0">
                <a:latin typeface="Cambria" pitchFamily="18" charset="0"/>
              </a:rPr>
              <a:t>Mixture of rural and urban</a:t>
            </a:r>
          </a:p>
          <a:p>
            <a:pPr lvl="1">
              <a:buFont typeface="Arial" charset="0"/>
              <a:buChar char="•"/>
            </a:pPr>
            <a:r>
              <a:rPr lang="en-US" sz="2200" smtClean="0">
                <a:latin typeface="Cambria" pitchFamily="18" charset="0"/>
              </a:rPr>
              <a:t>All high poverty ( &gt; 50% FARMS)</a:t>
            </a:r>
          </a:p>
          <a:p>
            <a:pPr lvl="1">
              <a:buFont typeface="Arial" charset="0"/>
              <a:buChar char="•"/>
            </a:pPr>
            <a:r>
              <a:rPr lang="en-US" sz="2200" smtClean="0">
                <a:latin typeface="Cambria" pitchFamily="18" charset="0"/>
              </a:rPr>
              <a:t>Some high performing, some low performing </a:t>
            </a:r>
          </a:p>
          <a:p>
            <a:pPr lvl="1">
              <a:buFont typeface="Arial" charset="0"/>
              <a:buChar char="•"/>
            </a:pPr>
            <a:r>
              <a:rPr lang="en-US" sz="2200" smtClean="0">
                <a:latin typeface="Cambria" pitchFamily="18" charset="0"/>
              </a:rPr>
              <a:t>Several experienced with service-learning (CA, PA); the remainder beginning with service-learning.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cap="small" dirty="0" smtClean="0">
                <a:latin typeface="Cambria" pitchFamily="18" charset="0"/>
              </a:rPr>
              <a:t>Schools of Success</a:t>
            </a:r>
            <a:r>
              <a:rPr lang="en-US" dirty="0" smtClean="0">
                <a:latin typeface="Cambria" pitchFamily="18" charset="0"/>
              </a:rPr>
              <a:t/>
            </a:r>
            <a:br>
              <a:rPr lang="en-US" dirty="0" smtClean="0">
                <a:latin typeface="Cambria" pitchFamily="18" charset="0"/>
              </a:rPr>
            </a:br>
            <a:r>
              <a:rPr lang="en-US" sz="3600" dirty="0" smtClean="0">
                <a:latin typeface="Cambria" pitchFamily="18" charset="0"/>
              </a:rPr>
              <a:t>National Center for Learning and Citizenship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latin typeface="Cambria" pitchFamily="18" charset="0"/>
              </a:rPr>
              <a:t>Implementation Strategy: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ambria" pitchFamily="18" charset="0"/>
              </a:rPr>
              <a:t>Role of leadership</a:t>
            </a:r>
          </a:p>
          <a:p>
            <a:pPr lvl="2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latin typeface="Cambria" pitchFamily="18" charset="0"/>
              </a:rPr>
              <a:t>Recognition of leadership at multiple levels of the school</a:t>
            </a:r>
          </a:p>
          <a:p>
            <a:pPr lvl="2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latin typeface="Cambria" pitchFamily="18" charset="0"/>
              </a:rPr>
              <a:t>Worked primarily with leaders from district/building level, as well as key teacher leaders.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latin typeface="Cambria" pitchFamily="18" charset="0"/>
            </a:endParaRP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ambria" pitchFamily="18" charset="0"/>
              </a:rPr>
              <a:t>Professional development</a:t>
            </a:r>
          </a:p>
          <a:p>
            <a:pPr lvl="2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latin typeface="Cambria" pitchFamily="18" charset="0"/>
              </a:rPr>
              <a:t>Three days of training annually</a:t>
            </a:r>
          </a:p>
          <a:p>
            <a:pPr lvl="2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latin typeface="Cambria" pitchFamily="18" charset="0"/>
              </a:rPr>
              <a:t>Focused both on implementation (how to do) as well as policy (how to encourage, lead, fund, etc.).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latin typeface="Cambria" pitchFamily="18" charset="0"/>
            </a:endParaRP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ambria" pitchFamily="18" charset="0"/>
              </a:rPr>
              <a:t>Sustainability</a:t>
            </a:r>
          </a:p>
          <a:p>
            <a:pPr lvl="2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latin typeface="Cambria" pitchFamily="18" charset="0"/>
              </a:rPr>
              <a:t>Focus on five elements that support sustainability:</a:t>
            </a:r>
          </a:p>
          <a:p>
            <a:pPr lvl="3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300" dirty="0" smtClean="0">
                <a:latin typeface="Cambria" pitchFamily="18" charset="0"/>
              </a:rPr>
              <a:t>Vision and leadership</a:t>
            </a:r>
          </a:p>
          <a:p>
            <a:pPr lvl="3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300" dirty="0" smtClean="0">
                <a:latin typeface="Cambria" pitchFamily="18" charset="0"/>
              </a:rPr>
              <a:t>Curriculum and assessment</a:t>
            </a:r>
          </a:p>
          <a:p>
            <a:pPr lvl="3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300" dirty="0" smtClean="0">
                <a:latin typeface="Cambria" pitchFamily="18" charset="0"/>
              </a:rPr>
              <a:t>Community and school partnerships</a:t>
            </a:r>
          </a:p>
          <a:p>
            <a:pPr lvl="3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300" dirty="0" smtClean="0">
                <a:latin typeface="Cambria" pitchFamily="18" charset="0"/>
              </a:rPr>
              <a:t>Professional development</a:t>
            </a:r>
          </a:p>
          <a:p>
            <a:pPr lvl="3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300" dirty="0" smtClean="0">
                <a:latin typeface="Cambria" pitchFamily="18" charset="0"/>
              </a:rPr>
              <a:t>Continuous improvement.</a:t>
            </a:r>
            <a:endParaRPr lang="en-US" sz="23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2643</Words>
  <Application>Microsoft Office PowerPoint</Application>
  <PresentationFormat>On-screen Show (4:3)</PresentationFormat>
  <Paragraphs>894</Paragraphs>
  <Slides>35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Office Theme</vt:lpstr>
      <vt:lpstr>Chart</vt:lpstr>
      <vt:lpstr>Learning From the Past:  Using the 2009 Learn and Serve cluster evaluation to develop the field’s understanding of service-learning implementation and outcomes </vt:lpstr>
      <vt:lpstr>Introduction</vt:lpstr>
      <vt:lpstr>LSA 2009 Cohort</vt:lpstr>
      <vt:lpstr>Research Questions</vt:lpstr>
      <vt:lpstr>Methodology</vt:lpstr>
      <vt:lpstr>Methodology</vt:lpstr>
      <vt:lpstr>Schools of Success National Center for Learning and Citizenship</vt:lpstr>
      <vt:lpstr>Schools of Success National Center for Learning and Citizenship</vt:lpstr>
      <vt:lpstr>Schools of Success National Center for Learning and Citizenship</vt:lpstr>
      <vt:lpstr>Schools of Success Findings</vt:lpstr>
      <vt:lpstr>Student ratings of quality</vt:lpstr>
      <vt:lpstr>Slide 12</vt:lpstr>
      <vt:lpstr>Teacher Perception of Impacts</vt:lpstr>
      <vt:lpstr>Student Perceptions of Skills Acquired N=319</vt:lpstr>
      <vt:lpstr>Moderators of Outcome</vt:lpstr>
      <vt:lpstr>YSA STEMester of Service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Wisconsin Department of Public Instruction</vt:lpstr>
      <vt:lpstr>Wisconsin Department of Public Instruction</vt:lpstr>
      <vt:lpstr>Schools of Success National Center for Learning and Citizenship</vt:lpstr>
      <vt:lpstr>Wisconsin Findings</vt:lpstr>
      <vt:lpstr>Slide 31</vt:lpstr>
      <vt:lpstr>Slide 32</vt:lpstr>
      <vt:lpstr>Slide 33</vt:lpstr>
      <vt:lpstr>Questions For Discussion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From the Past:  Using the 2009 Learn and Serve cluster evaluation to develop the field’s understanding of service-learning implementation and outcomes</dc:title>
  <dc:creator>pbaumann</dc:creator>
  <cp:lastModifiedBy>Brady Delander</cp:lastModifiedBy>
  <cp:revision>36</cp:revision>
  <cp:lastPrinted>2012-09-19T20:37:09Z</cp:lastPrinted>
  <dcterms:created xsi:type="dcterms:W3CDTF">2012-08-10T19:11:51Z</dcterms:created>
  <dcterms:modified xsi:type="dcterms:W3CDTF">2012-09-24T14:54:32Z</dcterms:modified>
</cp:coreProperties>
</file>